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6" r:id="rId2"/>
    <p:sldId id="262" r:id="rId3"/>
    <p:sldId id="261" r:id="rId4"/>
    <p:sldId id="256" r:id="rId5"/>
    <p:sldId id="265" r:id="rId6"/>
    <p:sldId id="257" r:id="rId7"/>
    <p:sldId id="258" r:id="rId8"/>
    <p:sldId id="259" r:id="rId9"/>
    <p:sldId id="263" r:id="rId10"/>
    <p:sldId id="260" r:id="rId11"/>
    <p:sldId id="264" r:id="rId12"/>
    <p:sldId id="266" r:id="rId13"/>
    <p:sldId id="267" r:id="rId14"/>
    <p:sldId id="268" r:id="rId15"/>
    <p:sldId id="269" r:id="rId16"/>
    <p:sldId id="270" r:id="rId17"/>
    <p:sldId id="271" r:id="rId18"/>
    <p:sldId id="272" r:id="rId19"/>
    <p:sldId id="273" r:id="rId20"/>
    <p:sldId id="274" r:id="rId21"/>
    <p:sldId id="275" r:id="rId22"/>
    <p:sldId id="278" r:id="rId23"/>
    <p:sldId id="277"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75" d="100"/>
          <a:sy n="75" d="100"/>
        </p:scale>
        <p:origin x="84" y="69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9502512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23531443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1349377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23057867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874607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28102490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8282299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5152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1053524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6CAF653-85EB-4E65-8EAC-A730CDA0B01A}" type="datetimeFigureOut">
              <a:rPr lang="en-US" smtClean="0"/>
              <a:t>10/24/2023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2168792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6CAF653-85EB-4E65-8EAC-A730CDA0B01A}" type="datetimeFigureOut">
              <a:rPr lang="en-US" smtClean="0"/>
              <a:t>10/24/2023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3688098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6CAF653-85EB-4E65-8EAC-A730CDA0B01A}" type="datetimeFigureOut">
              <a:rPr lang="en-US" smtClean="0"/>
              <a:t>10/24/2023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11250120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6CAF653-85EB-4E65-8EAC-A730CDA0B01A}" type="datetimeFigureOut">
              <a:rPr lang="en-US" smtClean="0"/>
              <a:t>10/24/2023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15882400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CAF653-85EB-4E65-8EAC-A730CDA0B01A}" type="datetimeFigureOut">
              <a:rPr lang="en-US" smtClean="0"/>
              <a:t>10/24/2023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27834105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6CAF653-85EB-4E65-8EAC-A730CDA0B01A}" type="datetimeFigureOut">
              <a:rPr lang="en-US" smtClean="0"/>
              <a:t>10/24/2023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38529546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6CAF653-85EB-4E65-8EAC-A730CDA0B01A}" type="datetimeFigureOut">
              <a:rPr lang="en-US" smtClean="0"/>
              <a:t>10/24/2023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FECCE-6353-45E0-B5A3-C86FB39D50BD}" type="slidenum">
              <a:rPr lang="en-US" smtClean="0"/>
              <a:t>‹#›</a:t>
            </a:fld>
            <a:endParaRPr lang="en-US"/>
          </a:p>
        </p:txBody>
      </p:sp>
    </p:spTree>
    <p:extLst>
      <p:ext uri="{BB962C8B-B14F-4D97-AF65-F5344CB8AC3E}">
        <p14:creationId xmlns:p14="http://schemas.microsoft.com/office/powerpoint/2010/main" val="1308717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E6CAF653-85EB-4E65-8EAC-A730CDA0B01A}" type="datetimeFigureOut">
              <a:rPr lang="en-US" smtClean="0"/>
              <a:t>10/24/2023</a:t>
            </a:fld>
            <a:endParaRPr lang="en-US"/>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9EAFECCE-6353-45E0-B5A3-C86FB39D50BD}" type="slidenum">
              <a:rPr lang="en-US" smtClean="0"/>
              <a:t>‹#›</a:t>
            </a:fld>
            <a:endParaRPr lang="en-US"/>
          </a:p>
        </p:txBody>
      </p:sp>
    </p:spTree>
    <p:extLst>
      <p:ext uri="{BB962C8B-B14F-4D97-AF65-F5344CB8AC3E}">
        <p14:creationId xmlns:p14="http://schemas.microsoft.com/office/powerpoint/2010/main" val="423832255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40BA9E-6620-10EC-FE6B-E24BD02261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3587" y="803275"/>
            <a:ext cx="5860583" cy="4927674"/>
          </a:xfrm>
          <a:prstGeom prst="rect">
            <a:avLst/>
          </a:prstGeom>
        </p:spPr>
      </p:pic>
    </p:spTree>
    <p:extLst>
      <p:ext uri="{BB962C8B-B14F-4D97-AF65-F5344CB8AC3E}">
        <p14:creationId xmlns:p14="http://schemas.microsoft.com/office/powerpoint/2010/main" val="1133653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605ECA-16B1-60B7-046B-EB418FB795B6}"/>
              </a:ext>
            </a:extLst>
          </p:cNvPr>
          <p:cNvSpPr>
            <a:spLocks noGrp="1"/>
          </p:cNvSpPr>
          <p:nvPr>
            <p:ph type="title"/>
          </p:nvPr>
        </p:nvSpPr>
        <p:spPr>
          <a:xfrm>
            <a:off x="250521" y="609600"/>
            <a:ext cx="9023481" cy="1320800"/>
          </a:xfrm>
        </p:spPr>
        <p:txBody>
          <a:bodyPr>
            <a:normAutofit/>
          </a:bodyPr>
          <a:lstStyle/>
          <a:p>
            <a:pPr algn="r" rtl="1"/>
            <a:r>
              <a:rPr lang="fa-IR" sz="2000" b="1" dirty="0">
                <a:solidFill>
                  <a:schemeClr val="accent6"/>
                </a:solidFill>
                <a:cs typeface="B Zar" panose="00000400000000000000" pitchFamily="2" charset="-78"/>
              </a:rPr>
              <a:t>گام اول: فرم سرپرست خانوار </a:t>
            </a:r>
            <a:br>
              <a:rPr lang="fa-IR" sz="2800" dirty="0">
                <a:solidFill>
                  <a:schemeClr val="tx1"/>
                </a:solidFill>
                <a:cs typeface="B Zar" panose="00000400000000000000" pitchFamily="2" charset="-78"/>
              </a:rPr>
            </a:br>
            <a:r>
              <a:rPr lang="fa-IR" sz="2200" dirty="0">
                <a:solidFill>
                  <a:schemeClr val="tx1"/>
                </a:solidFill>
                <a:cs typeface="B Zar" panose="00000400000000000000" pitchFamily="2" charset="-78"/>
              </a:rPr>
              <a:t>پس از وارد شدن به فرم ثبت نام، اطلاعات خواسته شده (وضعیت تأهل، تعداد اعضای خانوار، وضعیت سلامت، دین و مذهب، سیّدبودن و شماره کارت) را تکمیل می کند.</a:t>
            </a:r>
            <a:endParaRPr lang="en-US" sz="2800" dirty="0">
              <a:solidFill>
                <a:schemeClr val="tx1"/>
              </a:solidFill>
              <a:cs typeface="B Zar" panose="00000400000000000000" pitchFamily="2" charset="-78"/>
            </a:endParaRPr>
          </a:p>
        </p:txBody>
      </p:sp>
      <p:pic>
        <p:nvPicPr>
          <p:cNvPr id="5" name="Content Placeholder 4">
            <a:extLst>
              <a:ext uri="{FF2B5EF4-FFF2-40B4-BE49-F238E27FC236}">
                <a16:creationId xmlns:a16="http://schemas.microsoft.com/office/drawing/2014/main" id="{948C9FD9-1D6F-E333-38B4-EF51AA6008E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5355" y="2084388"/>
            <a:ext cx="8425145" cy="4515785"/>
          </a:xfrm>
        </p:spPr>
      </p:pic>
    </p:spTree>
    <p:extLst>
      <p:ext uri="{BB962C8B-B14F-4D97-AF65-F5344CB8AC3E}">
        <p14:creationId xmlns:p14="http://schemas.microsoft.com/office/powerpoint/2010/main" val="2062872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A762B-B373-1836-ACEA-63B0E9657E87}"/>
              </a:ext>
            </a:extLst>
          </p:cNvPr>
          <p:cNvSpPr txBox="1">
            <a:spLocks/>
          </p:cNvSpPr>
          <p:nvPr/>
        </p:nvSpPr>
        <p:spPr>
          <a:xfrm>
            <a:off x="314021" y="31520"/>
            <a:ext cx="8906179" cy="2495779"/>
          </a:xfrm>
          <a:prstGeom prst="rect">
            <a:avLst/>
          </a:prstGeom>
        </p:spPr>
        <p:txBody>
          <a:bodyPr>
            <a:normAutofit fontScale="25000" lnSpcReduction="200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8000" b="1" dirty="0">
                <a:solidFill>
                  <a:schemeClr val="accent6"/>
                </a:solidFill>
                <a:cs typeface="B Zar" panose="00000400000000000000" pitchFamily="2" charset="-78"/>
              </a:rPr>
              <a:t>گام دوم: فرم آدرس و شبکه اجتماعی</a:t>
            </a:r>
          </a:p>
          <a:p>
            <a:pPr algn="r" rtl="1"/>
            <a:endParaRPr lang="fa-IR" sz="1600" dirty="0">
              <a:cs typeface="B Zar" panose="00000400000000000000" pitchFamily="2" charset="-78"/>
            </a:endParaRPr>
          </a:p>
          <a:p>
            <a:pPr algn="r" rtl="1">
              <a:buFont typeface="Wingdings" panose="05000000000000000000" pitchFamily="2" charset="2"/>
              <a:buChar char="ü"/>
            </a:pPr>
            <a:r>
              <a:rPr lang="fa-IR" sz="8000" dirty="0">
                <a:solidFill>
                  <a:schemeClr val="tx1"/>
                </a:solidFill>
                <a:cs typeface="B Zar" panose="00000400000000000000" pitchFamily="2" charset="-78"/>
              </a:rPr>
              <a:t> </a:t>
            </a:r>
            <a:r>
              <a:rPr lang="fa-IR" sz="8000" b="1" dirty="0">
                <a:solidFill>
                  <a:schemeClr val="tx1"/>
                </a:solidFill>
                <a:cs typeface="B Zar" panose="00000400000000000000" pitchFamily="2" charset="-78"/>
              </a:rPr>
              <a:t>تب آدرس</a:t>
            </a:r>
            <a:r>
              <a:rPr lang="fa-IR" sz="8000" dirty="0">
                <a:solidFill>
                  <a:schemeClr val="tx1"/>
                </a:solidFill>
                <a:cs typeface="B Zar" panose="00000400000000000000" pitchFamily="2" charset="-78"/>
              </a:rPr>
              <a:t>: با انتخاب دکمه «وارد کردن آدرس و شماره تماس» فرم اطلاعات آدرس نمایش داده می شود که باید کدپستی دقیق، شماره تماس ضروری (غیر از شماره همراه نیازمند)، اصلی بودن آدرس و «نوع واحد مسکونی» را وارد نماید و برای ثبت آدرس روی گزینه «ایجاد» کلیک نماید.</a:t>
            </a:r>
          </a:p>
          <a:p>
            <a:pPr algn="r" rtl="1"/>
            <a:r>
              <a:rPr lang="fa-IR" sz="8000" dirty="0">
                <a:solidFill>
                  <a:schemeClr val="tx1"/>
                </a:solidFill>
                <a:cs typeface="B Zar" panose="00000400000000000000" pitchFamily="2" charset="-78"/>
              </a:rPr>
              <a:t>*نکته: </a:t>
            </a:r>
          </a:p>
          <a:p>
            <a:pPr algn="r" rtl="1"/>
            <a:r>
              <a:rPr lang="fa-IR" sz="8000" dirty="0">
                <a:solidFill>
                  <a:schemeClr val="tx1"/>
                </a:solidFill>
                <a:cs typeface="B Zar" panose="00000400000000000000" pitchFamily="2" charset="-78"/>
              </a:rPr>
              <a:t>1- گزینه «</a:t>
            </a:r>
            <a:r>
              <a:rPr lang="fa-IR" sz="8000" u="sng" dirty="0">
                <a:solidFill>
                  <a:schemeClr val="tx1"/>
                </a:solidFill>
                <a:cs typeface="B Zar" panose="00000400000000000000" pitchFamily="2" charset="-78"/>
              </a:rPr>
              <a:t>آدرس تکمیلی» </a:t>
            </a:r>
            <a:r>
              <a:rPr lang="fa-IR" sz="8000" dirty="0">
                <a:solidFill>
                  <a:schemeClr val="tx1"/>
                </a:solidFill>
                <a:cs typeface="B Zar" panose="00000400000000000000" pitchFamily="2" charset="-78"/>
              </a:rPr>
              <a:t>زمانی انجام می شود که آدرسی که با کد پستی  از طریق  پست دریافت شده ناقص باشد.</a:t>
            </a:r>
          </a:p>
          <a:p>
            <a:pPr algn="r" rtl="1"/>
            <a:r>
              <a:rPr lang="fa-IR" sz="8000" dirty="0">
                <a:solidFill>
                  <a:schemeClr val="tx1"/>
                </a:solidFill>
                <a:cs typeface="B Zar" panose="00000400000000000000" pitchFamily="2" charset="-78"/>
              </a:rPr>
              <a:t>2- اگر نیازمند </a:t>
            </a:r>
            <a:r>
              <a:rPr lang="fa-IR" sz="8000" u="sng" dirty="0">
                <a:solidFill>
                  <a:schemeClr val="tx1"/>
                </a:solidFill>
                <a:cs typeface="B Zar" panose="00000400000000000000" pitchFamily="2" charset="-78"/>
              </a:rPr>
              <a:t>آدرس دومی </a:t>
            </a:r>
            <a:r>
              <a:rPr lang="fa-IR" sz="8000" dirty="0">
                <a:solidFill>
                  <a:schemeClr val="tx1"/>
                </a:solidFill>
                <a:cs typeface="B Zar" panose="00000400000000000000" pitchFamily="2" charset="-78"/>
              </a:rPr>
              <a:t>دارد می تواند با استفاده از گزینه «ایجاد و درخواست جدید» آدرس دیگری را ثبت نماید.</a:t>
            </a:r>
          </a:p>
          <a:p>
            <a:pPr algn="r" rtl="1"/>
            <a:r>
              <a:rPr lang="fa-IR" sz="8000" dirty="0">
                <a:solidFill>
                  <a:schemeClr val="tx1"/>
                </a:solidFill>
                <a:cs typeface="B Zar" panose="00000400000000000000" pitchFamily="2" charset="-78"/>
              </a:rPr>
              <a:t>3- برای تکمیل </a:t>
            </a:r>
            <a:r>
              <a:rPr lang="fa-IR" sz="8000" u="sng" dirty="0">
                <a:solidFill>
                  <a:schemeClr val="tx1"/>
                </a:solidFill>
                <a:cs typeface="B Zar" panose="00000400000000000000" pitchFamily="2" charset="-78"/>
              </a:rPr>
              <a:t>موقعیت مکانی </a:t>
            </a:r>
            <a:r>
              <a:rPr lang="fa-IR" sz="8000" dirty="0">
                <a:solidFill>
                  <a:schemeClr val="tx1"/>
                </a:solidFill>
                <a:cs typeface="B Zar" panose="00000400000000000000" pitchFamily="2" charset="-78"/>
              </a:rPr>
              <a:t>(طول و عرض جغرافیایی) باید از تلفن همراه هوشمند و حاضر بودن در محل سکونتش این قسمت را تکمیل نماید.</a:t>
            </a:r>
          </a:p>
          <a:p>
            <a:pPr algn="r" rtl="1"/>
            <a:endParaRPr lang="fa-IR" sz="8000" dirty="0">
              <a:solidFill>
                <a:schemeClr val="tx1"/>
              </a:solidFill>
              <a:cs typeface="B Zar" panose="00000400000000000000" pitchFamily="2" charset="-78"/>
            </a:endParaRPr>
          </a:p>
          <a:p>
            <a:pPr marL="57150" indent="-57150" algn="r" rtl="1">
              <a:buFont typeface="Wingdings" panose="05000000000000000000" pitchFamily="2" charset="2"/>
              <a:buChar char="ü"/>
            </a:pPr>
            <a:r>
              <a:rPr lang="fa-IR" sz="8000" dirty="0">
                <a:solidFill>
                  <a:schemeClr val="tx1"/>
                </a:solidFill>
                <a:cs typeface="B Zar" panose="00000400000000000000" pitchFamily="2" charset="-78"/>
              </a:rPr>
              <a:t> </a:t>
            </a:r>
            <a:r>
              <a:rPr lang="fa-IR" sz="8000" b="1" dirty="0">
                <a:solidFill>
                  <a:schemeClr val="tx1"/>
                </a:solidFill>
                <a:cs typeface="B Zar" panose="00000400000000000000" pitchFamily="2" charset="-78"/>
              </a:rPr>
              <a:t>تب شبکه اجتماعی </a:t>
            </a:r>
            <a:r>
              <a:rPr lang="fa-IR" sz="8000" dirty="0">
                <a:solidFill>
                  <a:schemeClr val="tx1"/>
                </a:solidFill>
                <a:cs typeface="B Zar" panose="00000400000000000000" pitchFamily="2" charset="-78"/>
              </a:rPr>
              <a:t>: نوع شبکه اجتماعی و آدرس آن را وارد می نماید.</a:t>
            </a:r>
          </a:p>
          <a:p>
            <a:pPr algn="r" rtl="1"/>
            <a:r>
              <a:rPr lang="fa-IR" sz="800" dirty="0">
                <a:cs typeface="B Zar" panose="00000400000000000000" pitchFamily="2" charset="-78"/>
              </a:rPr>
              <a:t> </a:t>
            </a:r>
            <a:br>
              <a:rPr lang="fa-IR" sz="600" dirty="0">
                <a:cs typeface="B Zar" panose="00000400000000000000" pitchFamily="2" charset="-78"/>
              </a:rPr>
            </a:br>
            <a:endParaRPr lang="en-US" sz="600" dirty="0">
              <a:cs typeface="B Zar" panose="00000400000000000000" pitchFamily="2" charset="-78"/>
            </a:endParaRPr>
          </a:p>
        </p:txBody>
      </p:sp>
      <p:pic>
        <p:nvPicPr>
          <p:cNvPr id="4" name="Picture 3">
            <a:extLst>
              <a:ext uri="{FF2B5EF4-FFF2-40B4-BE49-F238E27FC236}">
                <a16:creationId xmlns:a16="http://schemas.microsoft.com/office/drawing/2014/main" id="{6ECB89F6-360D-93B9-9B37-90BDD8F248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3219481"/>
            <a:ext cx="7023100" cy="3378399"/>
          </a:xfrm>
          <a:prstGeom prst="rect">
            <a:avLst/>
          </a:prstGeom>
        </p:spPr>
      </p:pic>
    </p:spTree>
    <p:extLst>
      <p:ext uri="{BB962C8B-B14F-4D97-AF65-F5344CB8AC3E}">
        <p14:creationId xmlns:p14="http://schemas.microsoft.com/office/powerpoint/2010/main" val="15873629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1A15127-63C8-D953-24CF-56C7D3C33BD2}"/>
              </a:ext>
            </a:extLst>
          </p:cNvPr>
          <p:cNvSpPr txBox="1">
            <a:spLocks/>
          </p:cNvSpPr>
          <p:nvPr/>
        </p:nvSpPr>
        <p:spPr>
          <a:xfrm>
            <a:off x="250521" y="609600"/>
            <a:ext cx="9023481" cy="1320800"/>
          </a:xfrm>
          <a:prstGeom prst="rect">
            <a:avLst/>
          </a:prstGeom>
        </p:spPr>
        <p:txBody>
          <a:bodyPr>
            <a:normAutofit fontScale="97500"/>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2000" b="1" dirty="0">
                <a:solidFill>
                  <a:schemeClr val="accent6"/>
                </a:solidFill>
                <a:cs typeface="B Zar" panose="00000400000000000000" pitchFamily="2" charset="-78"/>
              </a:rPr>
              <a:t>گام سوم: فرم اعضای خانوار </a:t>
            </a:r>
            <a:br>
              <a:rPr lang="fa-IR" sz="2000" dirty="0">
                <a:cs typeface="B Zar" panose="00000400000000000000" pitchFamily="2" charset="-78"/>
              </a:rPr>
            </a:br>
            <a:r>
              <a:rPr lang="fa-IR" sz="2000" dirty="0">
                <a:solidFill>
                  <a:schemeClr val="tx1"/>
                </a:solidFill>
                <a:cs typeface="B Zar" panose="00000400000000000000" pitchFamily="2" charset="-78"/>
              </a:rPr>
              <a:t>پس از انتخاب دکمه «وارد کردن اطلاعات اعضای خانوار»، اطلاعات خواسته شده (وضعیت تأهل، تعداد اعضای خانوار، نسبت، وضعیت سلامت، دین و مذهب، سیّدبودن و شماره کارت) را تکمیل می کند.</a:t>
            </a:r>
            <a:endParaRPr lang="en-US" sz="2000" dirty="0">
              <a:solidFill>
                <a:schemeClr val="tx1"/>
              </a:solidFill>
              <a:cs typeface="B Zar" panose="00000400000000000000" pitchFamily="2" charset="-78"/>
            </a:endParaRPr>
          </a:p>
        </p:txBody>
      </p:sp>
      <p:pic>
        <p:nvPicPr>
          <p:cNvPr id="5" name="Picture 4">
            <a:extLst>
              <a:ext uri="{FF2B5EF4-FFF2-40B4-BE49-F238E27FC236}">
                <a16:creationId xmlns:a16="http://schemas.microsoft.com/office/drawing/2014/main" id="{CF414AC6-CC4F-115B-A106-099FC40B76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3678" y="2248491"/>
            <a:ext cx="8057165" cy="3909570"/>
          </a:xfrm>
          <a:prstGeom prst="rect">
            <a:avLst/>
          </a:prstGeom>
        </p:spPr>
      </p:pic>
    </p:spTree>
    <p:extLst>
      <p:ext uri="{BB962C8B-B14F-4D97-AF65-F5344CB8AC3E}">
        <p14:creationId xmlns:p14="http://schemas.microsoft.com/office/powerpoint/2010/main" val="11941941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9A63C4B-D8C1-D95E-DA3A-6FD42238C3D4}"/>
              </a:ext>
            </a:extLst>
          </p:cNvPr>
          <p:cNvSpPr txBox="1"/>
          <p:nvPr/>
        </p:nvSpPr>
        <p:spPr>
          <a:xfrm>
            <a:off x="682388" y="4455042"/>
            <a:ext cx="8596412" cy="1631216"/>
          </a:xfrm>
          <a:prstGeom prst="rect">
            <a:avLst/>
          </a:prstGeom>
          <a:noFill/>
        </p:spPr>
        <p:txBody>
          <a:bodyPr wrap="square" rtlCol="1">
            <a:spAutoFit/>
          </a:bodyPr>
          <a:lstStyle/>
          <a:p>
            <a:pPr algn="justLow" rtl="1"/>
            <a:r>
              <a:rPr lang="fa-IR" sz="2000" dirty="0">
                <a:cs typeface="B Zar" panose="00000400000000000000" pitchFamily="2" charset="-78"/>
              </a:rPr>
              <a:t>پس از انتخاب دکمه «افزودن اطلاعات اعضاء» فرم ثبت اطلاعات نمایش داده می شود که در این فرم باید با وارد نمودن شماره ملی و تاریخ تولد هر عضو و انتخاب دکمه «استعلام مشخصات» اطلاعات هویتی را از ثبت احوال فراخوانی نماید.</a:t>
            </a:r>
          </a:p>
          <a:p>
            <a:pPr algn="justLow" rtl="1"/>
            <a:r>
              <a:rPr lang="fa-IR" sz="2000" dirty="0">
                <a:cs typeface="B Zar" panose="00000400000000000000" pitchFamily="2" charset="-78"/>
              </a:rPr>
              <a:t>سپس با انتخاب «گزینه ایجاد» اطلاعات را ذخیره و در صورت ثبت اطلاعات عضو بعدی از دکمه «ایجاد و درخواست جدید» استفاده می نماید. </a:t>
            </a:r>
          </a:p>
        </p:txBody>
      </p:sp>
      <p:pic>
        <p:nvPicPr>
          <p:cNvPr id="8" name="Picture 7">
            <a:extLst>
              <a:ext uri="{FF2B5EF4-FFF2-40B4-BE49-F238E27FC236}">
                <a16:creationId xmlns:a16="http://schemas.microsoft.com/office/drawing/2014/main" id="{F28B7834-6680-B0FD-F7F3-05E194D9DA2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2612" y="507992"/>
            <a:ext cx="7770805" cy="3789931"/>
          </a:xfrm>
          <a:prstGeom prst="rect">
            <a:avLst/>
          </a:prstGeom>
        </p:spPr>
      </p:pic>
    </p:spTree>
    <p:extLst>
      <p:ext uri="{BB962C8B-B14F-4D97-AF65-F5344CB8AC3E}">
        <p14:creationId xmlns:p14="http://schemas.microsoft.com/office/powerpoint/2010/main" val="19706027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CD3E78-B066-8FAD-72A2-95A7D7806307}"/>
              </a:ext>
            </a:extLst>
          </p:cNvPr>
          <p:cNvSpPr txBox="1">
            <a:spLocks/>
          </p:cNvSpPr>
          <p:nvPr/>
        </p:nvSpPr>
        <p:spPr>
          <a:xfrm>
            <a:off x="250520" y="127000"/>
            <a:ext cx="9023481" cy="2908300"/>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2000" b="1" dirty="0">
                <a:solidFill>
                  <a:schemeClr val="accent6"/>
                </a:solidFill>
                <a:cs typeface="B Zar" panose="00000400000000000000" pitchFamily="2" charset="-78"/>
              </a:rPr>
              <a:t>گام چهارم: فرم اطلاعات تکمیلی</a:t>
            </a:r>
          </a:p>
          <a:p>
            <a:pPr algn="r" rtl="1"/>
            <a:r>
              <a:rPr lang="fa-IR" sz="2000" dirty="0">
                <a:solidFill>
                  <a:schemeClr val="tx1"/>
                </a:solidFill>
                <a:cs typeface="B Zar" panose="00000400000000000000" pitchFamily="2" charset="-78"/>
              </a:rPr>
              <a:t>این فرم شامل؛ اطلاعات مربوط به نهادهای حمایتی و خیریه ها- نوع بیمه پردازی تأمین اجتماعی- تحصیلات – شغل- نوی بیماری و آسیب- بیمه- بیمه تکمیلی می باشد. </a:t>
            </a:r>
            <a:br>
              <a:rPr lang="fa-IR" sz="2000" dirty="0">
                <a:solidFill>
                  <a:schemeClr val="tx1"/>
                </a:solidFill>
                <a:cs typeface="B Zar" panose="00000400000000000000" pitchFamily="2" charset="-78"/>
              </a:rPr>
            </a:br>
            <a:endParaRPr lang="fa-IR" sz="2000" dirty="0">
              <a:solidFill>
                <a:schemeClr val="tx1"/>
              </a:solidFill>
              <a:cs typeface="B Zar" panose="00000400000000000000" pitchFamily="2" charset="-78"/>
            </a:endParaRPr>
          </a:p>
          <a:p>
            <a:pPr algn="r" rtl="1"/>
            <a:r>
              <a:rPr lang="fa-IR" sz="2000" dirty="0">
                <a:solidFill>
                  <a:schemeClr val="tx1"/>
                </a:solidFill>
                <a:cs typeface="B Zar" panose="00000400000000000000" pitchFamily="2" charset="-78"/>
              </a:rPr>
              <a:t>پس از انتخاب دکمه «ثبت اطلاعات تکمیلی» باید برای هر عضو اطلاعات خواسته شده را در فرم تکمیل نماید.</a:t>
            </a:r>
          </a:p>
          <a:p>
            <a:pPr algn="r" rtl="1"/>
            <a:r>
              <a:rPr lang="fa-IR" sz="2000" dirty="0">
                <a:solidFill>
                  <a:srgbClr val="0070C0"/>
                </a:solidFill>
                <a:cs typeface="B Zar" panose="00000400000000000000" pitchFamily="2" charset="-78"/>
              </a:rPr>
              <a:t>*نکته: </a:t>
            </a:r>
          </a:p>
          <a:p>
            <a:pPr algn="r" rtl="1"/>
            <a:r>
              <a:rPr lang="fa-IR" sz="2000" dirty="0">
                <a:solidFill>
                  <a:schemeClr val="tx1"/>
                </a:solidFill>
                <a:cs typeface="B Zar" panose="00000400000000000000" pitchFamily="2" charset="-78"/>
              </a:rPr>
              <a:t>1- برای هر عضو باید به صورت جداگانه، گزینه «ثبت اطلاعات تکمیلی» را انتخاب و تکمیل نماید.</a:t>
            </a:r>
          </a:p>
          <a:p>
            <a:pPr algn="r" rtl="1"/>
            <a:r>
              <a:rPr lang="fa-IR" sz="2000" dirty="0">
                <a:solidFill>
                  <a:schemeClr val="tx1"/>
                </a:solidFill>
                <a:cs typeface="B Zar" panose="00000400000000000000" pitchFamily="2" charset="-78"/>
              </a:rPr>
              <a:t> 2- برای سهولت تکمیل هریک از گروه های اطلاعات تکمیلی برای هر عضو باید از دکمه «ایجاد و درخواست جدید« استفاده نماید.  </a:t>
            </a:r>
            <a:endParaRPr lang="en-US" sz="2000" dirty="0">
              <a:solidFill>
                <a:schemeClr val="tx1"/>
              </a:solidFill>
              <a:cs typeface="B Zar" panose="00000400000000000000" pitchFamily="2" charset="-78"/>
            </a:endParaRPr>
          </a:p>
        </p:txBody>
      </p:sp>
      <p:pic>
        <p:nvPicPr>
          <p:cNvPr id="4" name="Picture 3">
            <a:extLst>
              <a:ext uri="{FF2B5EF4-FFF2-40B4-BE49-F238E27FC236}">
                <a16:creationId xmlns:a16="http://schemas.microsoft.com/office/drawing/2014/main" id="{A2292E5E-C315-5277-CE67-7F18221B82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6166" y="2882415"/>
            <a:ext cx="7432134" cy="3597263"/>
          </a:xfrm>
          <a:prstGeom prst="rect">
            <a:avLst/>
          </a:prstGeom>
        </p:spPr>
      </p:pic>
    </p:spTree>
    <p:extLst>
      <p:ext uri="{BB962C8B-B14F-4D97-AF65-F5344CB8AC3E}">
        <p14:creationId xmlns:p14="http://schemas.microsoft.com/office/powerpoint/2010/main" val="3787044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92224BEA-9D55-FD5E-9D63-A333A32A8994}"/>
              </a:ext>
            </a:extLst>
          </p:cNvPr>
          <p:cNvSpPr txBox="1">
            <a:spLocks/>
          </p:cNvSpPr>
          <p:nvPr/>
        </p:nvSpPr>
        <p:spPr>
          <a:xfrm>
            <a:off x="212421" y="165100"/>
            <a:ext cx="9023481" cy="2679700"/>
          </a:xfrm>
          <a:prstGeom prst="rect">
            <a:avLst/>
          </a:prstGeom>
        </p:spPr>
        <p:txBody>
          <a:bodyPr>
            <a:noAutofit/>
          </a:bodyPr>
          <a:lst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rtl="1"/>
            <a:r>
              <a:rPr lang="fa-IR" sz="2000" b="1" dirty="0">
                <a:solidFill>
                  <a:schemeClr val="accent6"/>
                </a:solidFill>
                <a:cs typeface="B Zar" panose="00000400000000000000" pitchFamily="2" charset="-78"/>
              </a:rPr>
              <a:t>گام پنجم: فرم اطلاعات اقتصادی</a:t>
            </a:r>
          </a:p>
          <a:p>
            <a:pPr algn="justLow" rtl="1"/>
            <a:r>
              <a:rPr lang="fa-IR" sz="2000" dirty="0">
                <a:solidFill>
                  <a:schemeClr val="tx1"/>
                </a:solidFill>
                <a:cs typeface="B Zar" panose="00000400000000000000" pitchFamily="2" charset="-78"/>
              </a:rPr>
              <a:t>این فرم شامل اطلاعات مربوط به دارایی های منقول و غیرمنقول- بدهی (محکومیت های مالی)  - درآمد- هزینه های تحمیلی می باشد. </a:t>
            </a:r>
          </a:p>
          <a:p>
            <a:pPr algn="justLow" rtl="1"/>
            <a:r>
              <a:rPr lang="fa-IR" sz="2000" dirty="0">
                <a:solidFill>
                  <a:schemeClr val="tx1"/>
                </a:solidFill>
                <a:cs typeface="B Zar" panose="00000400000000000000" pitchFamily="2" charset="-78"/>
              </a:rPr>
              <a:t>پس از انتخاب دکمه «ثبت اطلاعات اقتصادی» باید برای هر عضو اطلاعات خواسته شده را در فرم  تکمیل نماید.</a:t>
            </a:r>
          </a:p>
          <a:p>
            <a:pPr algn="justLow" rtl="1"/>
            <a:r>
              <a:rPr lang="fa-IR" sz="2000" dirty="0">
                <a:solidFill>
                  <a:srgbClr val="0070C0"/>
                </a:solidFill>
                <a:cs typeface="B Zar" panose="00000400000000000000" pitchFamily="2" charset="-78"/>
              </a:rPr>
              <a:t>*نکته: </a:t>
            </a:r>
          </a:p>
          <a:p>
            <a:pPr algn="justLow" rtl="1"/>
            <a:r>
              <a:rPr lang="fa-IR" sz="2000" dirty="0">
                <a:solidFill>
                  <a:schemeClr val="tx1"/>
                </a:solidFill>
                <a:cs typeface="B Zar" panose="00000400000000000000" pitchFamily="2" charset="-78"/>
              </a:rPr>
              <a:t>1- برای هر عضو باید به صورت جداگانه، گزینه «ثبت اطلاعات اقتصادی» را انتخاب و تکمیل نماید.</a:t>
            </a:r>
          </a:p>
          <a:p>
            <a:pPr algn="justLow" rtl="1"/>
            <a:r>
              <a:rPr lang="fa-IR" sz="2000" dirty="0">
                <a:solidFill>
                  <a:schemeClr val="tx1"/>
                </a:solidFill>
                <a:cs typeface="B Zar" panose="00000400000000000000" pitchFamily="2" charset="-78"/>
              </a:rPr>
              <a:t> 2- برای سهولت تکمیل هریک از گروه های اطلاعات اقتصادی برای هر عضو باید از دکمه «ایجاد و درخواست جدید» استفاده نماید.  </a:t>
            </a:r>
            <a:endParaRPr lang="en-US" sz="2000" dirty="0">
              <a:solidFill>
                <a:schemeClr val="tx1"/>
              </a:solidFill>
              <a:cs typeface="B Zar" panose="00000400000000000000" pitchFamily="2" charset="-78"/>
            </a:endParaRPr>
          </a:p>
        </p:txBody>
      </p:sp>
      <p:pic>
        <p:nvPicPr>
          <p:cNvPr id="7" name="Picture 6">
            <a:extLst>
              <a:ext uri="{FF2B5EF4-FFF2-40B4-BE49-F238E27FC236}">
                <a16:creationId xmlns:a16="http://schemas.microsoft.com/office/drawing/2014/main" id="{DDDFC035-DF88-40D3-94B5-7540B4E62F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2057" y="2740021"/>
            <a:ext cx="8404208" cy="3734515"/>
          </a:xfrm>
          <a:prstGeom prst="rect">
            <a:avLst/>
          </a:prstGeom>
        </p:spPr>
      </p:pic>
    </p:spTree>
    <p:extLst>
      <p:ext uri="{BB962C8B-B14F-4D97-AF65-F5344CB8AC3E}">
        <p14:creationId xmlns:p14="http://schemas.microsoft.com/office/powerpoint/2010/main" val="33798433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95A685-9377-7233-7510-B60B2A0DF62E}"/>
              </a:ext>
            </a:extLst>
          </p:cNvPr>
          <p:cNvSpPr txBox="1"/>
          <p:nvPr/>
        </p:nvSpPr>
        <p:spPr>
          <a:xfrm>
            <a:off x="467158" y="178705"/>
            <a:ext cx="8905442" cy="2554545"/>
          </a:xfrm>
          <a:prstGeom prst="rect">
            <a:avLst/>
          </a:prstGeom>
          <a:noFill/>
        </p:spPr>
        <p:txBody>
          <a:bodyPr wrap="square">
            <a:spAutoFit/>
          </a:bodyPr>
          <a:lstStyle/>
          <a:p>
            <a:pPr algn="just" rtl="1"/>
            <a:r>
              <a:rPr lang="fa-IR" sz="2000" b="1" dirty="0">
                <a:solidFill>
                  <a:schemeClr val="accent6"/>
                </a:solidFill>
                <a:cs typeface="B Zar" panose="00000400000000000000" pitchFamily="2" charset="-78"/>
              </a:rPr>
              <a:t>گام ششم: فرم نیازمندی ها</a:t>
            </a:r>
          </a:p>
          <a:p>
            <a:pPr algn="just" rtl="1"/>
            <a:r>
              <a:rPr lang="fa-IR" sz="2000" dirty="0">
                <a:cs typeface="B Zar" panose="00000400000000000000" pitchFamily="2" charset="-78"/>
              </a:rPr>
              <a:t>در این مرحله برای هریک از اعضای خانواده می توان از بین 7 سبد نیاز، نیازمندی هایی نظیر جهیزیه وازدواج- حرفه آموزی و اشتغال- خدمات حقوقی و قضایی- فرهنگی و آموزشی- مسکن و ساختمان- بهداشت و درمان- معیشتی با زدن دکمه «سرویس نیازمندی» انتخاب نمود.</a:t>
            </a:r>
          </a:p>
          <a:p>
            <a:pPr algn="just" rtl="1"/>
            <a:r>
              <a:rPr lang="fa-IR" sz="2000" dirty="0">
                <a:solidFill>
                  <a:srgbClr val="0070C0"/>
                </a:solidFill>
                <a:cs typeface="B Zar" panose="00000400000000000000" pitchFamily="2" charset="-78"/>
              </a:rPr>
              <a:t>*نکته:</a:t>
            </a:r>
          </a:p>
          <a:p>
            <a:pPr algn="just" rtl="1"/>
            <a:r>
              <a:rPr lang="fa-IR" sz="2000" dirty="0">
                <a:cs typeface="B Zar" panose="00000400000000000000" pitchFamily="2" charset="-78"/>
              </a:rPr>
              <a:t>1- برای هر عضو می توان فقط سه نیاز انتخاب نمود.</a:t>
            </a:r>
          </a:p>
          <a:p>
            <a:pPr algn="just" rtl="1"/>
            <a:r>
              <a:rPr lang="fa-IR" sz="2000" dirty="0">
                <a:cs typeface="B Zar" panose="00000400000000000000" pitchFamily="2" charset="-78"/>
              </a:rPr>
              <a:t>2- گزینه بهداشت و درمان زمانی قابل مشاهده و انتخاب می باشد که فرد وضعیت سلامت خود را بیمار یا معلول گذاشته باشد.</a:t>
            </a:r>
          </a:p>
        </p:txBody>
      </p:sp>
      <p:pic>
        <p:nvPicPr>
          <p:cNvPr id="4" name="Picture 3">
            <a:extLst>
              <a:ext uri="{FF2B5EF4-FFF2-40B4-BE49-F238E27FC236}">
                <a16:creationId xmlns:a16="http://schemas.microsoft.com/office/drawing/2014/main" id="{5CCC4637-9D89-F6D3-2070-F89D38276F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5273" y="2556589"/>
            <a:ext cx="5848527" cy="3957605"/>
          </a:xfrm>
          <a:prstGeom prst="rect">
            <a:avLst/>
          </a:prstGeom>
        </p:spPr>
      </p:pic>
    </p:spTree>
    <p:extLst>
      <p:ext uri="{BB962C8B-B14F-4D97-AF65-F5344CB8AC3E}">
        <p14:creationId xmlns:p14="http://schemas.microsoft.com/office/powerpoint/2010/main" val="1982086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C857ED-3E0B-11FB-7550-D888C8820D38}"/>
              </a:ext>
            </a:extLst>
          </p:cNvPr>
          <p:cNvSpPr txBox="1"/>
          <p:nvPr/>
        </p:nvSpPr>
        <p:spPr>
          <a:xfrm>
            <a:off x="419100" y="283339"/>
            <a:ext cx="8589210" cy="2246769"/>
          </a:xfrm>
          <a:prstGeom prst="rect">
            <a:avLst/>
          </a:prstGeom>
          <a:noFill/>
        </p:spPr>
        <p:txBody>
          <a:bodyPr wrap="square">
            <a:spAutoFit/>
          </a:bodyPr>
          <a:lstStyle/>
          <a:p>
            <a:pPr algn="justLow" rtl="1"/>
            <a:r>
              <a:rPr lang="fa-IR" sz="2000" dirty="0">
                <a:cs typeface="B Zar" panose="00000400000000000000" pitchFamily="2" charset="-78"/>
              </a:rPr>
              <a:t>پس از انتخاب نیازمندی ها، باید نیازهای هر عضو اولویت بندی شود. برای این کار دکمه «تعیین اولویت» در نوار اطلاعات خانواده را انتخاب کرده تا پنجره تعیین اولویت نمایش داده شود.</a:t>
            </a:r>
          </a:p>
          <a:p>
            <a:pPr algn="justLow" rtl="1"/>
            <a:r>
              <a:rPr lang="fa-IR" sz="2000" dirty="0">
                <a:cs typeface="B Zar" panose="00000400000000000000" pitchFamily="2" charset="-78"/>
              </a:rPr>
              <a:t>هنگامی که پنجره تعیین اولویت نمایش داده شد، در تب اول نیازها را اولویت بندی و در تب دوم نوع حیاتی یا توانمندساز بودن نیاز را انتخاب می نماید.</a:t>
            </a:r>
          </a:p>
          <a:p>
            <a:pPr algn="justLow" rtl="1"/>
            <a:r>
              <a:rPr lang="fa-IR" sz="2000" dirty="0">
                <a:solidFill>
                  <a:srgbClr val="0070C0"/>
                </a:solidFill>
                <a:cs typeface="B Zar" panose="00000400000000000000" pitchFamily="2" charset="-78"/>
              </a:rPr>
              <a:t>*نکته: </a:t>
            </a:r>
            <a:r>
              <a:rPr lang="fa-IR" sz="1400" dirty="0">
                <a:cs typeface="B Titr" panose="00000700000000000000" pitchFamily="2" charset="-78"/>
              </a:rPr>
              <a:t>نیازهای حیاتی </a:t>
            </a:r>
            <a:r>
              <a:rPr lang="fa-IR" sz="2000" dirty="0">
                <a:cs typeface="B Zar" panose="00000400000000000000" pitchFamily="2" charset="-78"/>
              </a:rPr>
              <a:t>یعنی نیازهایی که اگر به فوریت تأمین نشود، خانواده با مشکل جدی مواجه می گردد و </a:t>
            </a:r>
            <a:r>
              <a:rPr lang="fa-IR" sz="1400" dirty="0">
                <a:cs typeface="B Titr" panose="00000700000000000000" pitchFamily="2" charset="-78"/>
              </a:rPr>
              <a:t>نیازهای توانمندساز </a:t>
            </a:r>
            <a:r>
              <a:rPr lang="fa-IR" sz="2000" dirty="0">
                <a:cs typeface="B Zar" panose="00000400000000000000" pitchFamily="2" charset="-78"/>
              </a:rPr>
              <a:t>یعنی نیازهایی که اگر تأمین شود بخشی از سایر نیازهای خانواده از آن طریق رفع می شود؟ (ممکن است بخشی از سایر نیازهای شما غیرفعال شود.)</a:t>
            </a:r>
            <a:endParaRPr lang="en-US" sz="2000" dirty="0">
              <a:cs typeface="B Zar" panose="00000400000000000000" pitchFamily="2" charset="-78"/>
            </a:endParaRPr>
          </a:p>
        </p:txBody>
      </p:sp>
      <p:pic>
        <p:nvPicPr>
          <p:cNvPr id="5" name="Picture 4">
            <a:extLst>
              <a:ext uri="{FF2B5EF4-FFF2-40B4-BE49-F238E27FC236}">
                <a16:creationId xmlns:a16="http://schemas.microsoft.com/office/drawing/2014/main" id="{8E918CA8-3694-7F19-C760-81891A6D8C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0284" y="2656841"/>
            <a:ext cx="7995188" cy="3917820"/>
          </a:xfrm>
          <a:prstGeom prst="rect">
            <a:avLst/>
          </a:prstGeom>
        </p:spPr>
      </p:pic>
    </p:spTree>
    <p:extLst>
      <p:ext uri="{BB962C8B-B14F-4D97-AF65-F5344CB8AC3E}">
        <p14:creationId xmlns:p14="http://schemas.microsoft.com/office/powerpoint/2010/main" val="4264348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A40FF-72ED-C0DE-418D-C4823789E2B2}"/>
              </a:ext>
            </a:extLst>
          </p:cNvPr>
          <p:cNvSpPr>
            <a:spLocks noGrp="1"/>
          </p:cNvSpPr>
          <p:nvPr>
            <p:ph type="title"/>
          </p:nvPr>
        </p:nvSpPr>
        <p:spPr/>
        <p:txBody>
          <a:bodyPr>
            <a:normAutofit/>
          </a:bodyPr>
          <a:lstStyle/>
          <a:p>
            <a:pPr algn="r" rtl="1"/>
            <a:r>
              <a:rPr lang="fa-IR" sz="2000" b="1" dirty="0">
                <a:solidFill>
                  <a:schemeClr val="accent6"/>
                </a:solidFill>
                <a:cs typeface="B Zar" panose="00000400000000000000" pitchFamily="2" charset="-78"/>
              </a:rPr>
              <a:t>گام هفتم :اسناد</a:t>
            </a:r>
            <a:br>
              <a:rPr lang="en-US" sz="2000" dirty="0">
                <a:solidFill>
                  <a:schemeClr val="tx1"/>
                </a:solidFill>
                <a:cs typeface="B Zar" panose="00000400000000000000" pitchFamily="2" charset="-78"/>
              </a:rPr>
            </a:br>
            <a:r>
              <a:rPr lang="fa-IR" sz="2000" dirty="0">
                <a:solidFill>
                  <a:schemeClr val="tx1"/>
                </a:solidFill>
                <a:cs typeface="B Zar" panose="00000400000000000000" pitchFamily="2" charset="-78"/>
              </a:rPr>
              <a:t>در این گام طبق اطلاعات تکمیلی، اطلاعات اقتصادی و نیازمندی هایی که نیازمند انتخاب نموده باید اسناد مرتبط با آن را بارگذاری نماید. </a:t>
            </a:r>
            <a:endParaRPr lang="en-US" sz="2000" dirty="0">
              <a:solidFill>
                <a:schemeClr val="tx1"/>
              </a:solidFill>
              <a:cs typeface="B Zar" panose="00000400000000000000" pitchFamily="2" charset="-78"/>
            </a:endParaRPr>
          </a:p>
        </p:txBody>
      </p:sp>
      <p:pic>
        <p:nvPicPr>
          <p:cNvPr id="9" name="Content Placeholder 8">
            <a:extLst>
              <a:ext uri="{FF2B5EF4-FFF2-40B4-BE49-F238E27FC236}">
                <a16:creationId xmlns:a16="http://schemas.microsoft.com/office/drawing/2014/main" id="{F2D85ED0-1FF5-312C-C9F4-A6FD37AB49F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07150" y="1930400"/>
            <a:ext cx="6774737" cy="4584700"/>
          </a:xfrm>
        </p:spPr>
      </p:pic>
    </p:spTree>
    <p:extLst>
      <p:ext uri="{BB962C8B-B14F-4D97-AF65-F5344CB8AC3E}">
        <p14:creationId xmlns:p14="http://schemas.microsoft.com/office/powerpoint/2010/main" val="30837977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100E1-92B3-C9E0-6C0A-72C5D3B7F597}"/>
              </a:ext>
            </a:extLst>
          </p:cNvPr>
          <p:cNvSpPr>
            <a:spLocks noGrp="1"/>
          </p:cNvSpPr>
          <p:nvPr>
            <p:ph type="title"/>
          </p:nvPr>
        </p:nvSpPr>
        <p:spPr>
          <a:xfrm>
            <a:off x="0" y="184494"/>
            <a:ext cx="9258300" cy="3125932"/>
          </a:xfrm>
        </p:spPr>
        <p:txBody>
          <a:bodyPr>
            <a:noAutofit/>
          </a:bodyPr>
          <a:lstStyle/>
          <a:p>
            <a:pPr algn="r" rtl="1"/>
            <a:r>
              <a:rPr lang="fa-IR" sz="2000" b="1" dirty="0">
                <a:solidFill>
                  <a:schemeClr val="accent6"/>
                </a:solidFill>
                <a:cs typeface="B Zar" panose="00000400000000000000" pitchFamily="2" charset="-78"/>
              </a:rPr>
              <a:t>گام هشتم:خیریه</a:t>
            </a:r>
            <a:br>
              <a:rPr lang="fa-IR" sz="2000" dirty="0">
                <a:solidFill>
                  <a:schemeClr val="tx1"/>
                </a:solidFill>
                <a:cs typeface="B Zar" panose="00000400000000000000" pitchFamily="2" charset="-78"/>
              </a:rPr>
            </a:br>
            <a:r>
              <a:rPr lang="fa-IR" sz="1800" dirty="0">
                <a:solidFill>
                  <a:schemeClr val="tx1"/>
                </a:solidFill>
                <a:cs typeface="B Zar" panose="00000400000000000000" pitchFamily="2" charset="-78"/>
              </a:rPr>
              <a:t>در این فرم نیازمند باید با استفاده از دکمه «انتخاب خیریه»خیریه خود را انتخاب نماید.</a:t>
            </a:r>
            <a:br>
              <a:rPr lang="fa-IR" sz="1800" dirty="0">
                <a:solidFill>
                  <a:schemeClr val="tx1"/>
                </a:solidFill>
                <a:cs typeface="B Zar" panose="00000400000000000000" pitchFamily="2" charset="-78"/>
              </a:rPr>
            </a:br>
            <a:r>
              <a:rPr lang="fa-IR" sz="1800" dirty="0">
                <a:solidFill>
                  <a:schemeClr val="tx1"/>
                </a:solidFill>
                <a:cs typeface="B Zar" panose="00000400000000000000" pitchFamily="2" charset="-78"/>
              </a:rPr>
              <a:t> </a:t>
            </a:r>
            <a:r>
              <a:rPr lang="fa-IR" sz="1800" dirty="0">
                <a:solidFill>
                  <a:srgbClr val="0070C0"/>
                </a:solidFill>
                <a:cs typeface="B Zar" panose="00000400000000000000" pitchFamily="2" charset="-78"/>
              </a:rPr>
              <a:t>*نکته:</a:t>
            </a:r>
            <a:br>
              <a:rPr lang="fa-IR" sz="1800" dirty="0">
                <a:solidFill>
                  <a:schemeClr val="tx1"/>
                </a:solidFill>
                <a:cs typeface="B Zar" panose="00000400000000000000" pitchFamily="2" charset="-78"/>
              </a:rPr>
            </a:br>
            <a:r>
              <a:rPr lang="fa-IR" sz="1800" dirty="0">
                <a:solidFill>
                  <a:schemeClr val="tx1"/>
                </a:solidFill>
                <a:cs typeface="B Zar" panose="00000400000000000000" pitchFamily="2" charset="-78"/>
              </a:rPr>
              <a:t>1- نیازمند از لیست خیریه هایی که به ترتیب نزدیک موقعیت مکانیش به او نمایش داده می شود، می تواند خیریه را انتخاب نماید.</a:t>
            </a:r>
            <a:br>
              <a:rPr lang="fa-IR" sz="1800" dirty="0">
                <a:solidFill>
                  <a:schemeClr val="tx1"/>
                </a:solidFill>
                <a:cs typeface="B Zar" panose="00000400000000000000" pitchFamily="2" charset="-78"/>
              </a:rPr>
            </a:br>
            <a:r>
              <a:rPr lang="fa-IR" sz="1800" dirty="0">
                <a:solidFill>
                  <a:schemeClr val="tx1"/>
                </a:solidFill>
                <a:cs typeface="B Zar" panose="00000400000000000000" pitchFamily="2" charset="-78"/>
              </a:rPr>
              <a:t>2- اگر نیازمند خیریه با نقش حمایتی انتخاب نماید دیگر نمی تواند خیریه دیگری انتخاب نماید .</a:t>
            </a:r>
            <a:br>
              <a:rPr lang="fa-IR" sz="1800" dirty="0">
                <a:solidFill>
                  <a:schemeClr val="tx1"/>
                </a:solidFill>
                <a:cs typeface="B Zar" panose="00000400000000000000" pitchFamily="2" charset="-78"/>
              </a:rPr>
            </a:br>
            <a:r>
              <a:rPr lang="fa-IR" sz="1800" dirty="0">
                <a:solidFill>
                  <a:schemeClr val="tx1"/>
                </a:solidFill>
                <a:cs typeface="B Zar" panose="00000400000000000000" pitchFamily="2" charset="-78"/>
              </a:rPr>
              <a:t>3- اگر خیریه با نقش مشارکتی انتخاب نماید باید یک خیریه دیگر با نقش مددکاری انتخاب نماید و بلعکس (اگر خیریه با نقش مددکاری را انتخاب نماید ،باید خیریه ای با نقش مشارکتی نیز انتخاب نماید.</a:t>
            </a:r>
            <a:br>
              <a:rPr lang="fa-IR" sz="1800" dirty="0">
                <a:solidFill>
                  <a:schemeClr val="tx1"/>
                </a:solidFill>
                <a:cs typeface="B Zar" panose="00000400000000000000" pitchFamily="2" charset="-78"/>
              </a:rPr>
            </a:br>
            <a:r>
              <a:rPr lang="fa-IR" sz="1800" dirty="0">
                <a:solidFill>
                  <a:schemeClr val="tx1"/>
                </a:solidFill>
                <a:cs typeface="B Zar" panose="00000400000000000000" pitchFamily="2" charset="-78"/>
              </a:rPr>
              <a:t>4-اگر نیازمند خیریه ای  با نقش مددکاری یا مشارکتی انتخاب نماید و برای بار دوم خیریه ای با نقش حمایتی انتخاب نماید ، خیریه قبلی حذف و خیریه ای که با نقش حمایتی انتخاب نموده، جایگزین می شود. </a:t>
            </a:r>
            <a:endParaRPr lang="fa-IR" sz="2000" dirty="0">
              <a:solidFill>
                <a:schemeClr val="tx1"/>
              </a:solidFill>
              <a:cs typeface="B Zar" panose="00000400000000000000" pitchFamily="2" charset="-78"/>
            </a:endParaRPr>
          </a:p>
        </p:txBody>
      </p:sp>
      <p:pic>
        <p:nvPicPr>
          <p:cNvPr id="5" name="Content Placeholder 4">
            <a:extLst>
              <a:ext uri="{FF2B5EF4-FFF2-40B4-BE49-F238E27FC236}">
                <a16:creationId xmlns:a16="http://schemas.microsoft.com/office/drawing/2014/main" id="{1B57C28E-8957-C480-D901-8F299C0999E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22399" y="2815126"/>
            <a:ext cx="5697030" cy="3858380"/>
          </a:xfrm>
        </p:spPr>
      </p:pic>
    </p:spTree>
    <p:extLst>
      <p:ext uri="{BB962C8B-B14F-4D97-AF65-F5344CB8AC3E}">
        <p14:creationId xmlns:p14="http://schemas.microsoft.com/office/powerpoint/2010/main" val="33637593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0E6F31B-6873-0BE5-FCAD-2802075E7162}"/>
              </a:ext>
            </a:extLst>
          </p:cNvPr>
          <p:cNvSpPr txBox="1"/>
          <p:nvPr/>
        </p:nvSpPr>
        <p:spPr>
          <a:xfrm>
            <a:off x="406401" y="904136"/>
            <a:ext cx="8940800" cy="4755148"/>
          </a:xfrm>
          <a:prstGeom prst="rect">
            <a:avLst/>
          </a:prstGeom>
          <a:noFill/>
        </p:spPr>
        <p:txBody>
          <a:bodyPr wrap="square" rtlCol="1">
            <a:spAutoFit/>
          </a:bodyPr>
          <a:lstStyle/>
          <a:p>
            <a:pPr algn="r" rtl="1">
              <a:lnSpc>
                <a:spcPct val="200000"/>
              </a:lnSpc>
            </a:pPr>
            <a:r>
              <a:rPr lang="fa-IR" sz="3600" b="1" dirty="0">
                <a:cs typeface="B Zar" panose="00000400000000000000" pitchFamily="2" charset="-78"/>
              </a:rPr>
              <a:t>گام های اجرایی پیاده سازی سامانه: </a:t>
            </a:r>
          </a:p>
          <a:p>
            <a:pPr algn="r" rtl="1">
              <a:lnSpc>
                <a:spcPct val="200000"/>
              </a:lnSpc>
            </a:pPr>
            <a:endParaRPr lang="fa-IR" dirty="0">
              <a:cs typeface="B Zar" panose="00000400000000000000" pitchFamily="2" charset="-78"/>
            </a:endParaRPr>
          </a:p>
          <a:p>
            <a:pPr algn="r" rtl="1">
              <a:lnSpc>
                <a:spcPct val="200000"/>
              </a:lnSpc>
            </a:pPr>
            <a:r>
              <a:rPr lang="fa-IR" sz="2000" b="1" dirty="0">
                <a:solidFill>
                  <a:schemeClr val="accent6"/>
                </a:solidFill>
                <a:cs typeface="B Zar" panose="00000400000000000000" pitchFamily="2" charset="-78"/>
              </a:rPr>
              <a:t>گام اول</a:t>
            </a:r>
            <a:r>
              <a:rPr lang="fa-IR" sz="2000" dirty="0">
                <a:cs typeface="B Zar" panose="00000400000000000000" pitchFamily="2" charset="-78"/>
              </a:rPr>
              <a:t>: تبیین سامانه ملی سخا.</a:t>
            </a:r>
          </a:p>
          <a:p>
            <a:pPr algn="r" rtl="1">
              <a:lnSpc>
                <a:spcPct val="200000"/>
              </a:lnSpc>
            </a:pPr>
            <a:r>
              <a:rPr lang="fa-IR" sz="2000" b="1" dirty="0">
                <a:solidFill>
                  <a:schemeClr val="accent6"/>
                </a:solidFill>
                <a:cs typeface="B Zar" panose="00000400000000000000" pitchFamily="2" charset="-78"/>
              </a:rPr>
              <a:t>گام دوم</a:t>
            </a:r>
            <a:r>
              <a:rPr lang="fa-IR" sz="2000" dirty="0">
                <a:cs typeface="B Zar" panose="00000400000000000000" pitchFamily="2" charset="-78"/>
              </a:rPr>
              <a:t>: ثبت نام خیریه ها و مراکز نیکوکاری در سامانه و بارگذاری نیازمندان.</a:t>
            </a:r>
          </a:p>
          <a:p>
            <a:pPr marL="342900" indent="-342900" algn="r" rtl="1">
              <a:lnSpc>
                <a:spcPct val="200000"/>
              </a:lnSpc>
              <a:buFont typeface="Wingdings" panose="05000000000000000000" pitchFamily="2" charset="2"/>
              <a:buChar char="ü"/>
            </a:pPr>
            <a:r>
              <a:rPr lang="fa-IR" sz="2000" b="1" dirty="0">
                <a:solidFill>
                  <a:schemeClr val="accent6"/>
                </a:solidFill>
                <a:cs typeface="B Zar" panose="00000400000000000000" pitchFamily="2" charset="-78"/>
              </a:rPr>
              <a:t>گام سوم</a:t>
            </a:r>
            <a:r>
              <a:rPr lang="fa-IR" sz="2000" dirty="0">
                <a:cs typeface="B Zar" panose="00000400000000000000" pitchFamily="2" charset="-78"/>
              </a:rPr>
              <a:t>:</a:t>
            </a:r>
            <a:r>
              <a:rPr lang="fa-IR" sz="1600" dirty="0">
                <a:cs typeface="B Titr" panose="00000700000000000000" pitchFamily="2" charset="-78"/>
              </a:rPr>
              <a:t> </a:t>
            </a:r>
            <a:r>
              <a:rPr lang="fa-IR" sz="2000" b="1" dirty="0">
                <a:solidFill>
                  <a:srgbClr val="0070C0"/>
                </a:solidFill>
                <a:cs typeface="B Zar" panose="00000400000000000000" pitchFamily="2" charset="-78"/>
              </a:rPr>
              <a:t>ثبت نام نیازمندان (خوداظهاری) معرفی شده از سوی خیریه های رسمی. </a:t>
            </a:r>
          </a:p>
          <a:p>
            <a:pPr algn="r" rtl="1">
              <a:lnSpc>
                <a:spcPct val="200000"/>
              </a:lnSpc>
            </a:pPr>
            <a:r>
              <a:rPr lang="fa-IR" sz="2000" b="1" dirty="0">
                <a:solidFill>
                  <a:schemeClr val="accent6"/>
                </a:solidFill>
                <a:cs typeface="B Zar" panose="00000400000000000000" pitchFamily="2" charset="-78"/>
              </a:rPr>
              <a:t>گام چهارم</a:t>
            </a:r>
            <a:r>
              <a:rPr lang="fa-IR" sz="2000" dirty="0">
                <a:cs typeface="B Zar" panose="00000400000000000000" pitchFamily="2" charset="-78"/>
              </a:rPr>
              <a:t>: ثبت نام نیازمندان بانک های اطلاعاتی (شناسایی فعال نیازمندان).</a:t>
            </a:r>
          </a:p>
          <a:p>
            <a:pPr algn="r" rtl="1">
              <a:lnSpc>
                <a:spcPct val="200000"/>
              </a:lnSpc>
            </a:pPr>
            <a:r>
              <a:rPr lang="fa-IR" sz="2000" b="1" dirty="0">
                <a:solidFill>
                  <a:schemeClr val="accent6"/>
                </a:solidFill>
                <a:cs typeface="B Zar" panose="00000400000000000000" pitchFamily="2" charset="-78"/>
              </a:rPr>
              <a:t>گام پنجم</a:t>
            </a:r>
            <a:r>
              <a:rPr lang="fa-IR" sz="2000" dirty="0">
                <a:cs typeface="B Zar" panose="00000400000000000000" pitchFamily="2" charset="-78"/>
              </a:rPr>
              <a:t>: ثبت نام سایر نیازمندان مراجعه کننده به سامانه یا معرفی از سوی خیرین حقیقی.</a:t>
            </a:r>
          </a:p>
        </p:txBody>
      </p:sp>
    </p:spTree>
    <p:extLst>
      <p:ext uri="{BB962C8B-B14F-4D97-AF65-F5344CB8AC3E}">
        <p14:creationId xmlns:p14="http://schemas.microsoft.com/office/powerpoint/2010/main" val="18689755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33840C-64A0-3B11-B2C1-ECD7618D21D3}"/>
              </a:ext>
            </a:extLst>
          </p:cNvPr>
          <p:cNvSpPr>
            <a:spLocks noGrp="1"/>
          </p:cNvSpPr>
          <p:nvPr>
            <p:ph type="title"/>
          </p:nvPr>
        </p:nvSpPr>
        <p:spPr>
          <a:xfrm>
            <a:off x="410634" y="228600"/>
            <a:ext cx="8596668" cy="1320800"/>
          </a:xfrm>
        </p:spPr>
        <p:txBody>
          <a:bodyPr>
            <a:noAutofit/>
          </a:bodyPr>
          <a:lstStyle/>
          <a:p>
            <a:pPr algn="r" rtl="1"/>
            <a:r>
              <a:rPr lang="fa-IR" sz="2000" b="1" dirty="0">
                <a:solidFill>
                  <a:schemeClr val="accent6"/>
                </a:solidFill>
                <a:cs typeface="B Zar" panose="00000400000000000000" pitchFamily="2" charset="-78"/>
              </a:rPr>
              <a:t>خیریه ها با 3 نقش در لیست قابل مشاهده هستند.</a:t>
            </a:r>
            <a:br>
              <a:rPr lang="fa-IR" sz="2000" dirty="0">
                <a:solidFill>
                  <a:schemeClr val="tx1"/>
                </a:solidFill>
                <a:cs typeface="B Zar" panose="00000400000000000000" pitchFamily="2" charset="-78"/>
              </a:rPr>
            </a:br>
            <a:r>
              <a:rPr lang="fa-IR" sz="2000" dirty="0">
                <a:solidFill>
                  <a:schemeClr val="tx1"/>
                </a:solidFill>
                <a:cs typeface="B Zar" panose="00000400000000000000" pitchFamily="2" charset="-78"/>
              </a:rPr>
              <a:t>1- </a:t>
            </a:r>
            <a:r>
              <a:rPr lang="fa-IR" sz="1600" dirty="0">
                <a:solidFill>
                  <a:schemeClr val="tx1"/>
                </a:solidFill>
                <a:cs typeface="B Titr" panose="00000700000000000000" pitchFamily="2" charset="-78"/>
              </a:rPr>
              <a:t>خیریه با نقش مشارکتی: </a:t>
            </a:r>
            <a:r>
              <a:rPr lang="fa-IR" sz="2000" dirty="0">
                <a:solidFill>
                  <a:schemeClr val="tx1"/>
                </a:solidFill>
                <a:cs typeface="B Zar" panose="00000400000000000000" pitchFamily="2" charset="-78"/>
              </a:rPr>
              <a:t>صرفاً کمک کننده نقدی و غیرنقدی هستند.</a:t>
            </a:r>
            <a:br>
              <a:rPr lang="fa-IR" sz="2000" dirty="0">
                <a:solidFill>
                  <a:schemeClr val="tx1"/>
                </a:solidFill>
                <a:cs typeface="B Zar" panose="00000400000000000000" pitchFamily="2" charset="-78"/>
              </a:rPr>
            </a:br>
            <a:r>
              <a:rPr lang="fa-IR" sz="2000" dirty="0">
                <a:solidFill>
                  <a:schemeClr val="tx1"/>
                </a:solidFill>
                <a:cs typeface="B Zar" panose="00000400000000000000" pitchFamily="2" charset="-78"/>
              </a:rPr>
              <a:t>2- </a:t>
            </a:r>
            <a:r>
              <a:rPr lang="fa-IR" sz="1600" dirty="0">
                <a:solidFill>
                  <a:schemeClr val="tx1"/>
                </a:solidFill>
                <a:cs typeface="B Titr" panose="00000700000000000000" pitchFamily="2" charset="-78"/>
              </a:rPr>
              <a:t>خیریه با نقش مددکاری: </a:t>
            </a:r>
            <a:r>
              <a:rPr lang="fa-IR" sz="2000" dirty="0">
                <a:solidFill>
                  <a:schemeClr val="tx1"/>
                </a:solidFill>
                <a:cs typeface="B Zar" panose="00000400000000000000" pitchFamily="2" charset="-78"/>
              </a:rPr>
              <a:t>صرفاً صحت سنجی پرونده های نیازمندان را انجام می دهد. </a:t>
            </a:r>
            <a:br>
              <a:rPr lang="fa-IR" sz="2000" dirty="0">
                <a:solidFill>
                  <a:schemeClr val="tx1"/>
                </a:solidFill>
                <a:cs typeface="B Zar" panose="00000400000000000000" pitchFamily="2" charset="-78"/>
              </a:rPr>
            </a:br>
            <a:r>
              <a:rPr lang="fa-IR" sz="2000" dirty="0">
                <a:solidFill>
                  <a:schemeClr val="tx1"/>
                </a:solidFill>
                <a:cs typeface="B Zar" panose="00000400000000000000" pitchFamily="2" charset="-78"/>
              </a:rPr>
              <a:t>3- </a:t>
            </a:r>
            <a:r>
              <a:rPr lang="fa-IR" sz="1600" dirty="0">
                <a:solidFill>
                  <a:schemeClr val="tx1"/>
                </a:solidFill>
                <a:cs typeface="B Titr" panose="00000700000000000000" pitchFamily="2" charset="-78"/>
              </a:rPr>
              <a:t>خیریه با نقش حمایتی: </a:t>
            </a:r>
            <a:r>
              <a:rPr lang="fa-IR" sz="2000" dirty="0">
                <a:solidFill>
                  <a:schemeClr val="tx1"/>
                </a:solidFill>
                <a:cs typeface="B Zar" panose="00000400000000000000" pitchFamily="2" charset="-78"/>
              </a:rPr>
              <a:t>کمک کننده نقدی و غیرنقدی خدمات گوناگون و صحت سنجی پرونده های نیازمندان.</a:t>
            </a:r>
          </a:p>
        </p:txBody>
      </p:sp>
      <p:pic>
        <p:nvPicPr>
          <p:cNvPr id="5" name="Content Placeholder 4">
            <a:extLst>
              <a:ext uri="{FF2B5EF4-FFF2-40B4-BE49-F238E27FC236}">
                <a16:creationId xmlns:a16="http://schemas.microsoft.com/office/drawing/2014/main" id="{58B86F98-7DA5-D59D-3569-28DB05D4A91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2435" y="2030937"/>
            <a:ext cx="7349066" cy="4598463"/>
          </a:xfrm>
        </p:spPr>
      </p:pic>
    </p:spTree>
    <p:extLst>
      <p:ext uri="{BB962C8B-B14F-4D97-AF65-F5344CB8AC3E}">
        <p14:creationId xmlns:p14="http://schemas.microsoft.com/office/powerpoint/2010/main" val="12657085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61B33D4-5044-7D37-F4A9-6C40BA060B9B}"/>
              </a:ext>
            </a:extLst>
          </p:cNvPr>
          <p:cNvSpPr txBox="1"/>
          <p:nvPr/>
        </p:nvSpPr>
        <p:spPr>
          <a:xfrm>
            <a:off x="609600" y="381000"/>
            <a:ext cx="7850505" cy="1323439"/>
          </a:xfrm>
          <a:prstGeom prst="rect">
            <a:avLst/>
          </a:prstGeom>
          <a:noFill/>
        </p:spPr>
        <p:txBody>
          <a:bodyPr wrap="square" rtlCol="1">
            <a:spAutoFit/>
          </a:bodyPr>
          <a:lstStyle/>
          <a:p>
            <a:pPr algn="r" rtl="1"/>
            <a:r>
              <a:rPr lang="fa-IR" sz="2000" b="1" dirty="0">
                <a:cs typeface="B Zar" panose="00000400000000000000" pitchFamily="2" charset="-78"/>
              </a:rPr>
              <a:t>در پایان فرایند؛ </a:t>
            </a:r>
            <a:r>
              <a:rPr lang="fa-IR" sz="2000" dirty="0">
                <a:cs typeface="B Zar" panose="00000400000000000000" pitchFamily="2" charset="-78"/>
              </a:rPr>
              <a:t>خلاصه ای از وضعیت هویتی، اقتصادی و نیازمندی  نیازمند و اعضای آن نمایش داده می شود.</a:t>
            </a:r>
          </a:p>
          <a:p>
            <a:pPr algn="r" rtl="1"/>
            <a:r>
              <a:rPr lang="fa-IR" sz="2000" dirty="0">
                <a:cs typeface="B Zar" panose="00000400000000000000" pitchFamily="2" charset="-78"/>
              </a:rPr>
              <a:t>* در خاتمه، نیازمند باید دکمه تایید نهایی(پایان) را انتخاب نماید تا پرونده به خیریه مورد نظر ارجاع گردد. پس از ارجاع پرونده به خیریه کد پیگیری در صفحه خلاصه وضعیت قابل نمایش خواهد بود. </a:t>
            </a:r>
          </a:p>
        </p:txBody>
      </p:sp>
      <p:pic>
        <p:nvPicPr>
          <p:cNvPr id="8" name="Picture 7">
            <a:extLst>
              <a:ext uri="{FF2B5EF4-FFF2-40B4-BE49-F238E27FC236}">
                <a16:creationId xmlns:a16="http://schemas.microsoft.com/office/drawing/2014/main" id="{3E6417D1-315C-B4F2-0DA0-353C09F6A2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38865" y="1881860"/>
            <a:ext cx="6698511" cy="4851899"/>
          </a:xfrm>
          <a:prstGeom prst="rect">
            <a:avLst/>
          </a:prstGeom>
        </p:spPr>
      </p:pic>
    </p:spTree>
    <p:extLst>
      <p:ext uri="{BB962C8B-B14F-4D97-AF65-F5344CB8AC3E}">
        <p14:creationId xmlns:p14="http://schemas.microsoft.com/office/powerpoint/2010/main" val="1393052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BD85384-7F6B-5FE4-CF0B-FC9A47C39FBB}"/>
              </a:ext>
            </a:extLst>
          </p:cNvPr>
          <p:cNvSpPr txBox="1"/>
          <p:nvPr/>
        </p:nvSpPr>
        <p:spPr>
          <a:xfrm>
            <a:off x="279400" y="0"/>
            <a:ext cx="9017000" cy="7109639"/>
          </a:xfrm>
          <a:prstGeom prst="rect">
            <a:avLst/>
          </a:prstGeom>
          <a:noFill/>
        </p:spPr>
        <p:txBody>
          <a:bodyPr wrap="square" rtlCol="1">
            <a:spAutoFit/>
          </a:bodyPr>
          <a:lstStyle/>
          <a:p>
            <a:pPr algn="justLow" rtl="1"/>
            <a:r>
              <a:rPr lang="fa-IR" sz="2000" b="1" dirty="0">
                <a:solidFill>
                  <a:schemeClr val="accent6"/>
                </a:solidFill>
                <a:latin typeface="+mj-lt"/>
                <a:ea typeface="+mj-ea"/>
                <a:cs typeface="B Zar" panose="00000400000000000000" pitchFamily="2" charset="-78"/>
              </a:rPr>
              <a:t>قابلیت های زیرسیستم شناسایی نیازمندان :</a:t>
            </a:r>
          </a:p>
          <a:p>
            <a:pPr algn="justLow" rtl="1"/>
            <a:endParaRPr lang="fa-IR" dirty="0"/>
          </a:p>
          <a:p>
            <a:pPr marL="342900" indent="-342900" algn="justLow" rtl="1">
              <a:lnSpc>
                <a:spcPct val="200000"/>
              </a:lnSpc>
              <a:buFont typeface="+mj-lt"/>
              <a:buAutoNum type="arabicParenR"/>
            </a:pPr>
            <a:r>
              <a:rPr lang="fa-IR" sz="2000" dirty="0">
                <a:latin typeface="+mj-lt"/>
                <a:ea typeface="+mj-ea"/>
                <a:cs typeface="B Zar" panose="00000400000000000000" pitchFamily="2" charset="-78"/>
              </a:rPr>
              <a:t>ایجاد فرصت برابر برای نیازمندان شناسایی نشده. </a:t>
            </a:r>
          </a:p>
          <a:p>
            <a:pPr marL="342900" indent="-342900" algn="justLow" rtl="1">
              <a:lnSpc>
                <a:spcPct val="200000"/>
              </a:lnSpc>
              <a:buFont typeface="+mj-lt"/>
              <a:buAutoNum type="arabicParenR"/>
            </a:pPr>
            <a:r>
              <a:rPr lang="fa-IR" sz="2000" dirty="0">
                <a:latin typeface="+mj-lt"/>
                <a:ea typeface="+mj-ea"/>
                <a:cs typeface="B Zar" panose="00000400000000000000" pitchFamily="2" charset="-78"/>
              </a:rPr>
              <a:t>امکان شناسایی و بارگذاری یا معرفی نیازمندان به صورت گروهی.</a:t>
            </a:r>
          </a:p>
          <a:p>
            <a:pPr marL="342900" indent="-342900" algn="justLow" rtl="1">
              <a:lnSpc>
                <a:spcPct val="200000"/>
              </a:lnSpc>
              <a:buFont typeface="+mj-lt"/>
              <a:buAutoNum type="arabicParenR"/>
            </a:pPr>
            <a:r>
              <a:rPr lang="fa-IR" sz="2000" dirty="0">
                <a:latin typeface="+mj-lt"/>
                <a:ea typeface="+mj-ea"/>
                <a:cs typeface="B Zar" panose="00000400000000000000" pitchFamily="2" charset="-78"/>
              </a:rPr>
              <a:t>امکان شناسایی اتباع خارجه و ایرانیان فاقد هویت (شناسنامه).(ثبت نام اتباع خارجه و ایرانیان فاقد هویت، صرفاً با مراجعه به خیریه صورت می پذیرد)</a:t>
            </a:r>
          </a:p>
          <a:p>
            <a:pPr marL="342900" indent="-342900" algn="justLow" rtl="1">
              <a:lnSpc>
                <a:spcPct val="200000"/>
              </a:lnSpc>
              <a:buFont typeface="+mj-lt"/>
              <a:buAutoNum type="arabicParenR"/>
            </a:pPr>
            <a:r>
              <a:rPr lang="fa-IR" sz="2000" dirty="0">
                <a:latin typeface="+mj-lt"/>
                <a:ea typeface="+mj-ea"/>
                <a:cs typeface="B Zar" panose="00000400000000000000" pitchFamily="2" charset="-78"/>
              </a:rPr>
              <a:t>عدم امکان ثبت تکراری نیازمند در سامانه.</a:t>
            </a:r>
          </a:p>
          <a:p>
            <a:pPr marL="342900" indent="-342900" algn="justLow" rtl="1">
              <a:lnSpc>
                <a:spcPct val="200000"/>
              </a:lnSpc>
              <a:buFont typeface="+mj-lt"/>
              <a:buAutoNum type="arabicParenR"/>
            </a:pPr>
            <a:r>
              <a:rPr lang="fa-IR" sz="2000" dirty="0">
                <a:latin typeface="+mj-lt"/>
                <a:ea typeface="+mj-ea"/>
                <a:cs typeface="B Zar" panose="00000400000000000000" pitchFamily="2" charset="-78"/>
              </a:rPr>
              <a:t>با رفع هر یک از نیازها، نیازمند از لیست همان نیاز خارج می شود.(در سامانه چسبندگی حمایتی وجود ندارد) </a:t>
            </a:r>
          </a:p>
          <a:p>
            <a:pPr marL="342900" indent="-342900" algn="justLow" rtl="1">
              <a:lnSpc>
                <a:spcPct val="200000"/>
              </a:lnSpc>
              <a:buFont typeface="+mj-lt"/>
              <a:buAutoNum type="arabicParenR"/>
            </a:pPr>
            <a:r>
              <a:rPr lang="fa-IR" sz="2000" dirty="0">
                <a:latin typeface="+mj-lt"/>
                <a:ea typeface="+mj-ea"/>
                <a:cs typeface="B Zar" panose="00000400000000000000" pitchFamily="2" charset="-78"/>
              </a:rPr>
              <a:t>لوکیشن محور بودن سامانه.</a:t>
            </a:r>
          </a:p>
          <a:p>
            <a:pPr marL="342900" indent="-342900" algn="justLow" rtl="1">
              <a:lnSpc>
                <a:spcPct val="200000"/>
              </a:lnSpc>
              <a:buFont typeface="+mj-lt"/>
              <a:buAutoNum type="arabicParenR"/>
            </a:pPr>
            <a:r>
              <a:rPr lang="fa-IR" sz="2000" dirty="0">
                <a:latin typeface="+mj-lt"/>
                <a:ea typeface="+mj-ea"/>
                <a:cs typeface="B Zar" panose="00000400000000000000" pitchFamily="2" charset="-78"/>
              </a:rPr>
              <a:t>امکان اضافه نمودن فیلدهای درخواستی سایر دستگاه ها.</a:t>
            </a:r>
          </a:p>
          <a:p>
            <a:pPr marL="342900" indent="-342900" algn="justLow" rtl="1">
              <a:lnSpc>
                <a:spcPct val="200000"/>
              </a:lnSpc>
              <a:buFont typeface="+mj-lt"/>
              <a:buAutoNum type="arabicParenR"/>
            </a:pPr>
            <a:r>
              <a:rPr lang="fa-IR" sz="2000" dirty="0">
                <a:latin typeface="+mj-lt"/>
                <a:ea typeface="+mj-ea"/>
                <a:cs typeface="B Zar" panose="00000400000000000000" pitchFamily="2" charset="-78"/>
              </a:rPr>
              <a:t>دریافت فیلدهای اطلاعاتی به صورت بَرخط از بانک های اطلاعاتی و عدم نیاز به تکمیل آن توسط نیازمند.</a:t>
            </a:r>
          </a:p>
          <a:p>
            <a:pPr marL="342900" indent="-342900" algn="justLow" rtl="1">
              <a:lnSpc>
                <a:spcPct val="200000"/>
              </a:lnSpc>
              <a:buFont typeface="+mj-lt"/>
              <a:buAutoNum type="arabicParenR"/>
            </a:pPr>
            <a:r>
              <a:rPr lang="fa-IR" sz="2000" dirty="0">
                <a:latin typeface="+mj-lt"/>
                <a:ea typeface="+mj-ea"/>
                <a:cs typeface="B Zar" panose="00000400000000000000" pitchFamily="2" charset="-78"/>
              </a:rPr>
              <a:t>نقش نیازمند در تعیین سرویس های نیاز حیاتی و توانمندساز و اولویت دهی آن.</a:t>
            </a:r>
            <a:endParaRPr lang="fa-IR" dirty="0"/>
          </a:p>
          <a:p>
            <a:pPr algn="justLow" rtl="1"/>
            <a:endParaRPr lang="fa-IR" dirty="0"/>
          </a:p>
        </p:txBody>
      </p:sp>
    </p:spTree>
    <p:extLst>
      <p:ext uri="{BB962C8B-B14F-4D97-AF65-F5344CB8AC3E}">
        <p14:creationId xmlns:p14="http://schemas.microsoft.com/office/powerpoint/2010/main" val="1421627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B66DDF9-CCC7-A50C-44B1-6FBAD531085E}"/>
              </a:ext>
            </a:extLst>
          </p:cNvPr>
          <p:cNvSpPr txBox="1"/>
          <p:nvPr/>
        </p:nvSpPr>
        <p:spPr>
          <a:xfrm>
            <a:off x="2238233" y="1815151"/>
            <a:ext cx="5786650" cy="2554545"/>
          </a:xfrm>
          <a:prstGeom prst="rect">
            <a:avLst/>
          </a:prstGeom>
          <a:noFill/>
        </p:spPr>
        <p:txBody>
          <a:bodyPr wrap="square" rtlCol="1">
            <a:spAutoFit/>
          </a:bodyPr>
          <a:lstStyle/>
          <a:p>
            <a:pPr algn="ctr"/>
            <a:r>
              <a:rPr lang="fa-IR" sz="4000" dirty="0">
                <a:solidFill>
                  <a:srgbClr val="FF0000"/>
                </a:solidFill>
                <a:cs typeface="B Titr" panose="00000700000000000000" pitchFamily="2" charset="-78"/>
              </a:rPr>
              <a:t>صلواتی هدیه می کنیم برای تعجیل در فرج آقا امام زمان (عج) و شادی ارواح طیبه شهدای انقلاب و دفاع مقدس. </a:t>
            </a:r>
          </a:p>
        </p:txBody>
      </p:sp>
    </p:spTree>
    <p:extLst>
      <p:ext uri="{BB962C8B-B14F-4D97-AF65-F5344CB8AC3E}">
        <p14:creationId xmlns:p14="http://schemas.microsoft.com/office/powerpoint/2010/main" val="25909291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F153811-347C-A5DC-5598-87268E2638EF}"/>
              </a:ext>
            </a:extLst>
          </p:cNvPr>
          <p:cNvSpPr txBox="1"/>
          <p:nvPr/>
        </p:nvSpPr>
        <p:spPr>
          <a:xfrm>
            <a:off x="350903" y="1162833"/>
            <a:ext cx="9123297" cy="5216813"/>
          </a:xfrm>
          <a:prstGeom prst="rect">
            <a:avLst/>
          </a:prstGeom>
          <a:noFill/>
        </p:spPr>
        <p:txBody>
          <a:bodyPr wrap="square" rtlCol="1">
            <a:spAutoFit/>
          </a:bodyPr>
          <a:lstStyle/>
          <a:p>
            <a:pPr algn="r" rtl="1"/>
            <a:r>
              <a:rPr lang="fa-IR" sz="2800" b="1" dirty="0">
                <a:cs typeface="B Zar" panose="00000400000000000000" pitchFamily="2" charset="-78"/>
              </a:rPr>
              <a:t>روش های شناسایی نیازمندان و جمع آوری اطلاعات در حال حاضر:</a:t>
            </a:r>
          </a:p>
          <a:p>
            <a:pPr algn="r" rtl="1"/>
            <a:endParaRPr lang="fa-IR" sz="2000" dirty="0">
              <a:cs typeface="B Zar" panose="00000400000000000000" pitchFamily="2" charset="-78"/>
            </a:endParaRPr>
          </a:p>
          <a:p>
            <a:pPr algn="justLow" rtl="1">
              <a:lnSpc>
                <a:spcPct val="150000"/>
              </a:lnSpc>
            </a:pPr>
            <a:r>
              <a:rPr lang="fa-IR" sz="1600" b="1" dirty="0">
                <a:cs typeface="B Zar" panose="00000400000000000000" pitchFamily="2" charset="-78"/>
              </a:rPr>
              <a:t>1- پس از </a:t>
            </a:r>
            <a:r>
              <a:rPr lang="fa-IR" sz="2400" b="1" dirty="0">
                <a:cs typeface="B Zar" panose="00000400000000000000" pitchFamily="2" charset="-78"/>
              </a:rPr>
              <a:t>بارگذاری نیازمندان توسط مراکز نیکوکاری و خیریه ها </a:t>
            </a:r>
            <a:r>
              <a:rPr lang="fa-IR" sz="1600" b="1" dirty="0">
                <a:cs typeface="B Zar" panose="00000400000000000000" pitchFamily="2" charset="-78"/>
              </a:rPr>
              <a:t>در سامانه سخا، «زیرسیستم خیرین»، اطلاعات نیازمندان با اطلاعات دریافتی از وزارت رفاه مقایسه می شود و برای نیازمندانی که در بانک رفاه وجود دارند و در دهک یک تا سه هستند پیامکی با مضمون ذیل ارسال می گردد تا برای خوداظهاری به سامانه مراجعه نمایند.</a:t>
            </a:r>
          </a:p>
          <a:p>
            <a:pPr algn="justLow" rtl="1">
              <a:lnSpc>
                <a:spcPct val="150000"/>
              </a:lnSpc>
            </a:pPr>
            <a:endParaRPr lang="fa-IR" sz="1600" b="1" dirty="0">
              <a:cs typeface="B Zar" panose="00000400000000000000" pitchFamily="2" charset="-78"/>
            </a:endParaRPr>
          </a:p>
          <a:p>
            <a:pPr algn="r" rtl="1">
              <a:lnSpc>
                <a:spcPct val="150000"/>
              </a:lnSpc>
            </a:pPr>
            <a:r>
              <a:rPr lang="fa-IR" b="1" dirty="0">
                <a:cs typeface="B Zar" panose="00000400000000000000" pitchFamily="2" charset="-78"/>
              </a:rPr>
              <a:t>متن پیامک: </a:t>
            </a:r>
            <a:r>
              <a:rPr lang="fa-IR" dirty="0">
                <a:solidFill>
                  <a:srgbClr val="0070C0"/>
                </a:solidFill>
                <a:cs typeface="B Zar" panose="00000400000000000000" pitchFamily="2" charset="-78"/>
              </a:rPr>
              <a:t>«جناب آقای /سرکارخانم #نام و نام خانوادگی# با توجه به اینکه شما مطابق شرایط، نیازمند شناخته شده اید لطفاً جهت ثبت نام و تکمیل فرم خوداظهاری به آدرس سامانه سخا  </a:t>
            </a:r>
            <a:r>
              <a:rPr lang="en-US" dirty="0">
                <a:solidFill>
                  <a:srgbClr val="0070C0"/>
                </a:solidFill>
                <a:cs typeface="B Zar" panose="00000400000000000000" pitchFamily="2" charset="-78"/>
              </a:rPr>
              <a:t>esakha.ir</a:t>
            </a:r>
            <a:r>
              <a:rPr lang="fa-IR" dirty="0">
                <a:solidFill>
                  <a:srgbClr val="0070C0"/>
                </a:solidFill>
                <a:cs typeface="B Zar" panose="00000400000000000000" pitchFamily="2" charset="-78"/>
              </a:rPr>
              <a:t> مراجعه فرمائید.»   </a:t>
            </a:r>
          </a:p>
          <a:p>
            <a:pPr algn="r" rtl="1">
              <a:lnSpc>
                <a:spcPct val="150000"/>
              </a:lnSpc>
            </a:pPr>
            <a:endParaRPr lang="fa-IR" dirty="0">
              <a:cs typeface="B Zar" panose="00000400000000000000" pitchFamily="2" charset="-78"/>
            </a:endParaRPr>
          </a:p>
          <a:p>
            <a:pPr algn="r" rtl="1">
              <a:lnSpc>
                <a:spcPct val="150000"/>
              </a:lnSpc>
            </a:pPr>
            <a:r>
              <a:rPr lang="fa-IR" sz="1600" b="1" dirty="0">
                <a:cs typeface="B Zar" panose="00000400000000000000" pitchFamily="2" charset="-78"/>
              </a:rPr>
              <a:t>2- مراجعه مستقیم نیازمند به سامانه (شناسایی شده از سوی بانک های اطلاعاتی محلی و ملی- معرفی شده از سوی شرکای خیر). </a:t>
            </a:r>
          </a:p>
          <a:p>
            <a:pPr algn="r" rtl="1">
              <a:lnSpc>
                <a:spcPct val="150000"/>
              </a:lnSpc>
            </a:pPr>
            <a:endParaRPr lang="fa-IR" sz="2000" dirty="0">
              <a:cs typeface="B Zar" panose="00000400000000000000" pitchFamily="2" charset="-78"/>
            </a:endParaRPr>
          </a:p>
          <a:p>
            <a:pPr algn="r" rtl="1"/>
            <a:endParaRPr lang="fa-IR" dirty="0"/>
          </a:p>
        </p:txBody>
      </p:sp>
    </p:spTree>
    <p:extLst>
      <p:ext uri="{BB962C8B-B14F-4D97-AF65-F5344CB8AC3E}">
        <p14:creationId xmlns:p14="http://schemas.microsoft.com/office/powerpoint/2010/main" val="37049252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3C5A6-2ABD-E169-6A8F-B84F4CFFF311}"/>
              </a:ext>
            </a:extLst>
          </p:cNvPr>
          <p:cNvSpPr>
            <a:spLocks noGrp="1"/>
          </p:cNvSpPr>
          <p:nvPr>
            <p:ph type="ctrTitle"/>
          </p:nvPr>
        </p:nvSpPr>
        <p:spPr>
          <a:xfrm>
            <a:off x="1074919" y="649701"/>
            <a:ext cx="7766936" cy="4999798"/>
          </a:xfrm>
        </p:spPr>
        <p:txBody>
          <a:bodyPr/>
          <a:lstStyle/>
          <a:p>
            <a:pPr algn="ctr" rtl="1">
              <a:lnSpc>
                <a:spcPct val="200000"/>
              </a:lnSpc>
            </a:pPr>
            <a:r>
              <a:rPr lang="fa-IR" dirty="0">
                <a:latin typeface="IranNastaliq" panose="02020505000000020003" pitchFamily="18" charset="0"/>
                <a:cs typeface="B Titr" panose="00000700000000000000" pitchFamily="2" charset="-78"/>
              </a:rPr>
              <a:t>زیرسیستم شناسایی </a:t>
            </a:r>
            <a:r>
              <a:rPr lang="fa-IR" sz="4000" dirty="0">
                <a:latin typeface="IranNastaliq" panose="02020505000000020003" pitchFamily="18" charset="0"/>
                <a:cs typeface="B Titr" panose="00000700000000000000" pitchFamily="2" charset="-78"/>
              </a:rPr>
              <a:t>نیازمندان</a:t>
            </a:r>
            <a:br>
              <a:rPr lang="fa-IR" sz="4400" dirty="0">
                <a:latin typeface="IranNastaliq" panose="02020505000000020003" pitchFamily="18" charset="0"/>
                <a:cs typeface="B Titr" panose="00000700000000000000" pitchFamily="2" charset="-78"/>
              </a:rPr>
            </a:br>
            <a:br>
              <a:rPr lang="fa-IR" sz="2800" dirty="0">
                <a:latin typeface="IranNastaliq" panose="02020505000000020003" pitchFamily="18" charset="0"/>
                <a:cs typeface="B Titr" panose="00000700000000000000" pitchFamily="2" charset="-78"/>
              </a:rPr>
            </a:br>
            <a:r>
              <a:rPr lang="fa-IR" sz="1600" dirty="0">
                <a:latin typeface="IranNastaliq" panose="02020505000000020003" pitchFamily="18" charset="0"/>
                <a:cs typeface="B Titr" panose="00000700000000000000" pitchFamily="2" charset="-78"/>
              </a:rPr>
              <a:t>مدیریت شناسایی نیازمندان</a:t>
            </a:r>
            <a:br>
              <a:rPr lang="fa-IR" sz="1600" dirty="0">
                <a:latin typeface="IranNastaliq" panose="02020505000000020003" pitchFamily="18" charset="0"/>
                <a:cs typeface="B Titr" panose="00000700000000000000" pitchFamily="2" charset="-78"/>
              </a:rPr>
            </a:br>
            <a:r>
              <a:rPr lang="fa-IR" sz="1600" dirty="0">
                <a:latin typeface="IranNastaliq" panose="02020505000000020003" pitchFamily="18" charset="0"/>
                <a:cs typeface="B Titr" panose="00000700000000000000" pitchFamily="2" charset="-78"/>
              </a:rPr>
              <a:t>مرکز پایش فقر و شناسایی نیازمندان مهر 1402</a:t>
            </a:r>
            <a:endParaRPr lang="en-US" sz="6000" dirty="0">
              <a:latin typeface="IranNastaliq" panose="02020505000000020003" pitchFamily="18" charset="0"/>
              <a:cs typeface="B Titr" panose="00000700000000000000" pitchFamily="2" charset="-78"/>
            </a:endParaRPr>
          </a:p>
        </p:txBody>
      </p:sp>
    </p:spTree>
    <p:extLst>
      <p:ext uri="{BB962C8B-B14F-4D97-AF65-F5344CB8AC3E}">
        <p14:creationId xmlns:p14="http://schemas.microsoft.com/office/powerpoint/2010/main" val="1738024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BF99E26-7B79-936B-35FC-AAE1BC3C0613}"/>
              </a:ext>
            </a:extLst>
          </p:cNvPr>
          <p:cNvSpPr txBox="1"/>
          <p:nvPr/>
        </p:nvSpPr>
        <p:spPr>
          <a:xfrm>
            <a:off x="524244" y="312893"/>
            <a:ext cx="8093075" cy="6432530"/>
          </a:xfrm>
          <a:prstGeom prst="rect">
            <a:avLst/>
          </a:prstGeom>
          <a:noFill/>
        </p:spPr>
        <p:txBody>
          <a:bodyPr wrap="square" rtlCol="1">
            <a:spAutoFit/>
          </a:bodyPr>
          <a:lstStyle/>
          <a:p>
            <a:pPr algn="r" rtl="1"/>
            <a:r>
              <a:rPr lang="fa-IR" sz="2800" dirty="0">
                <a:cs typeface="B Titr" panose="00000700000000000000" pitchFamily="2" charset="-78"/>
              </a:rPr>
              <a:t>وب سرویس های دریافتی در حال حاضر:</a:t>
            </a:r>
          </a:p>
          <a:p>
            <a:pPr algn="r" rtl="1"/>
            <a:endParaRPr lang="fa-IR" dirty="0"/>
          </a:p>
          <a:p>
            <a:pPr algn="r" rtl="1">
              <a:lnSpc>
                <a:spcPct val="150000"/>
              </a:lnSpc>
            </a:pPr>
            <a:r>
              <a:rPr lang="fa-IR" sz="2400" dirty="0">
                <a:cs typeface="B Zar" panose="00000400000000000000" pitchFamily="2" charset="-78"/>
              </a:rPr>
              <a:t>1- شاهکار (تطبیق کد ملی با شماره همراه)</a:t>
            </a:r>
          </a:p>
          <a:p>
            <a:pPr algn="r" rtl="1">
              <a:lnSpc>
                <a:spcPct val="150000"/>
              </a:lnSpc>
            </a:pPr>
            <a:r>
              <a:rPr lang="fa-IR" sz="2400" dirty="0">
                <a:cs typeface="B Zar" panose="00000400000000000000" pitchFamily="2" charset="-78"/>
              </a:rPr>
              <a:t>2- پست (استعلام کد پستی و دریافت آدرس)</a:t>
            </a:r>
          </a:p>
          <a:p>
            <a:pPr algn="r" rtl="1">
              <a:lnSpc>
                <a:spcPct val="150000"/>
              </a:lnSpc>
            </a:pPr>
            <a:r>
              <a:rPr lang="fa-IR" sz="2400" dirty="0">
                <a:cs typeface="B Zar" panose="00000400000000000000" pitchFamily="2" charset="-78"/>
              </a:rPr>
              <a:t>3- شماره حساب بانکی ( استعلام از صندوق امداد ولایت)</a:t>
            </a:r>
          </a:p>
          <a:p>
            <a:pPr algn="r" rtl="1">
              <a:lnSpc>
                <a:spcPct val="150000"/>
              </a:lnSpc>
            </a:pPr>
            <a:r>
              <a:rPr lang="fa-IR" sz="2400" dirty="0">
                <a:cs typeface="B Zar" panose="00000400000000000000" pitchFamily="2" charset="-78"/>
              </a:rPr>
              <a:t>4- شماره شبا (استعلام از شرکت فرابوم)</a:t>
            </a:r>
          </a:p>
          <a:p>
            <a:pPr algn="r" rtl="1">
              <a:lnSpc>
                <a:spcPct val="150000"/>
              </a:lnSpc>
            </a:pPr>
            <a:r>
              <a:rPr lang="fa-IR" sz="2400" dirty="0">
                <a:cs typeface="B Zar" panose="00000400000000000000" pitchFamily="2" charset="-78"/>
              </a:rPr>
              <a:t>5- ثبت احوال (استعلام تاریخ تولد با کد ملی و دریافت اطلاعات هویتی)</a:t>
            </a:r>
          </a:p>
          <a:p>
            <a:pPr algn="r" rtl="1">
              <a:lnSpc>
                <a:spcPct val="150000"/>
              </a:lnSpc>
            </a:pPr>
            <a:r>
              <a:rPr lang="fa-IR" sz="2400" dirty="0">
                <a:cs typeface="B Zar" panose="00000400000000000000" pitchFamily="2" charset="-78"/>
              </a:rPr>
              <a:t>6- پایگاه رفاه ایرانیان (استعلام دهک)</a:t>
            </a:r>
          </a:p>
          <a:p>
            <a:pPr algn="r" rtl="1">
              <a:lnSpc>
                <a:spcPct val="150000"/>
              </a:lnSpc>
            </a:pPr>
            <a:r>
              <a:rPr lang="fa-IR" sz="2400" dirty="0">
                <a:cs typeface="B Zar" panose="00000400000000000000" pitchFamily="2" charset="-78"/>
              </a:rPr>
              <a:t>7- سامانه سُها (استعلام تحت حمایت بودن و نبودن و </a:t>
            </a:r>
            <a:r>
              <a:rPr lang="fa-IR" sz="2400" dirty="0">
                <a:solidFill>
                  <a:srgbClr val="0070C0"/>
                </a:solidFill>
                <a:cs typeface="B Zar" panose="00000400000000000000" pitchFamily="2" charset="-78"/>
              </a:rPr>
              <a:t>خدمات دریافتی</a:t>
            </a:r>
            <a:r>
              <a:rPr lang="fa-IR" sz="2400" dirty="0">
                <a:cs typeface="B Zar" panose="00000400000000000000" pitchFamily="2" charset="-78"/>
              </a:rPr>
              <a:t>)</a:t>
            </a:r>
          </a:p>
          <a:p>
            <a:pPr algn="r" rtl="1">
              <a:lnSpc>
                <a:spcPct val="150000"/>
              </a:lnSpc>
            </a:pPr>
            <a:r>
              <a:rPr lang="fa-IR" sz="2400" dirty="0">
                <a:cs typeface="B Zar" panose="00000400000000000000" pitchFamily="2" charset="-78"/>
              </a:rPr>
              <a:t>8-  بهزیستی (استعلام تحت حمایت بودن و نبودن و </a:t>
            </a:r>
            <a:r>
              <a:rPr lang="fa-IR" sz="2400" dirty="0">
                <a:solidFill>
                  <a:srgbClr val="0070C0"/>
                </a:solidFill>
                <a:cs typeface="B Zar" panose="00000400000000000000" pitchFamily="2" charset="-78"/>
              </a:rPr>
              <a:t>خدمات دریافتی</a:t>
            </a:r>
            <a:r>
              <a:rPr lang="fa-IR" sz="2400" dirty="0">
                <a:cs typeface="B Zar" panose="00000400000000000000" pitchFamily="2" charset="-78"/>
              </a:rPr>
              <a:t>)</a:t>
            </a:r>
          </a:p>
          <a:p>
            <a:pPr algn="r" rtl="1">
              <a:lnSpc>
                <a:spcPct val="150000"/>
              </a:lnSpc>
            </a:pPr>
            <a:endParaRPr lang="fa-IR" sz="2400" dirty="0">
              <a:cs typeface="B Zar" panose="00000400000000000000" pitchFamily="2" charset="-78"/>
            </a:endParaRPr>
          </a:p>
          <a:p>
            <a:pPr algn="r" rtl="1">
              <a:lnSpc>
                <a:spcPct val="150000"/>
              </a:lnSpc>
            </a:pPr>
            <a:r>
              <a:rPr lang="fa-IR" sz="1600" dirty="0">
                <a:solidFill>
                  <a:srgbClr val="FF0000"/>
                </a:solidFill>
                <a:cs typeface="B Zar" panose="00000400000000000000" pitchFamily="2" charset="-78"/>
              </a:rPr>
              <a:t>*اطلاعاتی که به صورت وب سرویس دریافت می کنیم نیاز به تکمیل آن فیلد در سامانه نیست و قابل ویرایش نیز نمی باشد. </a:t>
            </a:r>
          </a:p>
          <a:p>
            <a:pPr algn="r" rtl="1"/>
            <a:endParaRPr lang="fa-IR" dirty="0"/>
          </a:p>
        </p:txBody>
      </p:sp>
    </p:spTree>
    <p:extLst>
      <p:ext uri="{BB962C8B-B14F-4D97-AF65-F5344CB8AC3E}">
        <p14:creationId xmlns:p14="http://schemas.microsoft.com/office/powerpoint/2010/main" val="6248303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4A3E7-EFB3-B408-CE6A-3840A3D8D69B}"/>
              </a:ext>
            </a:extLst>
          </p:cNvPr>
          <p:cNvSpPr>
            <a:spLocks noGrp="1"/>
          </p:cNvSpPr>
          <p:nvPr>
            <p:ph type="title"/>
          </p:nvPr>
        </p:nvSpPr>
        <p:spPr>
          <a:xfrm>
            <a:off x="0" y="390524"/>
            <a:ext cx="9385300" cy="2149475"/>
          </a:xfrm>
        </p:spPr>
        <p:txBody>
          <a:bodyPr>
            <a:noAutofit/>
          </a:bodyPr>
          <a:lstStyle/>
          <a:p>
            <a:pPr algn="r" rtl="1"/>
            <a:r>
              <a:rPr lang="fa-IR" sz="2000" b="1" dirty="0">
                <a:solidFill>
                  <a:schemeClr val="tx1"/>
                </a:solidFill>
                <a:cs typeface="B Zar" panose="00000400000000000000" pitchFamily="2" charset="-78"/>
              </a:rPr>
              <a:t>1- مدارک مورد نیاز برای ثبت نام نیازمندان:</a:t>
            </a:r>
            <a:br>
              <a:rPr lang="fa-IR" sz="2400" dirty="0">
                <a:solidFill>
                  <a:schemeClr val="tx1"/>
                </a:solidFill>
                <a:cs typeface="B Zar" panose="00000400000000000000" pitchFamily="2" charset="-78"/>
              </a:rPr>
            </a:br>
            <a:r>
              <a:rPr lang="fa-IR" sz="2000" dirty="0">
                <a:solidFill>
                  <a:schemeClr val="tx1"/>
                </a:solidFill>
                <a:cs typeface="B Zar" panose="00000400000000000000" pitchFamily="2" charset="-78"/>
              </a:rPr>
              <a:t> کارت ملی سرپرست و اعضای خانوار- کارت بانکی سرپرست- شماره همراه فعال سرپرست و اعضاء- مدارک مثبته مرتبط با نیازمندی های و اطلاعات تکمیلی واقتصادی سرپرست و اعضاء -کدپستی.</a:t>
            </a:r>
            <a:br>
              <a:rPr lang="fa-IR" sz="2400" dirty="0">
                <a:solidFill>
                  <a:schemeClr val="tx1"/>
                </a:solidFill>
                <a:cs typeface="B Zar" panose="00000400000000000000" pitchFamily="2" charset="-78"/>
              </a:rPr>
            </a:br>
            <a:r>
              <a:rPr lang="fa-IR" sz="2000" b="1" dirty="0">
                <a:solidFill>
                  <a:schemeClr val="tx1"/>
                </a:solidFill>
                <a:cs typeface="B Zar" panose="00000400000000000000" pitchFamily="2" charset="-78"/>
              </a:rPr>
              <a:t>2- مراجعه به سامانه به آدرس </a:t>
            </a:r>
            <a:r>
              <a:rPr lang="en-US" sz="2000" b="1" dirty="0">
                <a:solidFill>
                  <a:schemeClr val="tx1"/>
                </a:solidFill>
                <a:cs typeface="B Zar" panose="00000400000000000000" pitchFamily="2" charset="-78"/>
              </a:rPr>
              <a:t>esakha.ir</a:t>
            </a:r>
            <a:r>
              <a:rPr lang="fa-IR" sz="2000" b="1" dirty="0">
                <a:solidFill>
                  <a:schemeClr val="tx1"/>
                </a:solidFill>
                <a:cs typeface="B Zar" panose="00000400000000000000" pitchFamily="2" charset="-78"/>
              </a:rPr>
              <a:t> .</a:t>
            </a:r>
            <a:br>
              <a:rPr lang="fa-IR" sz="2000" dirty="0">
                <a:solidFill>
                  <a:schemeClr val="tx1"/>
                </a:solidFill>
                <a:cs typeface="B Zar" panose="00000400000000000000" pitchFamily="2" charset="-78"/>
              </a:rPr>
            </a:br>
            <a:r>
              <a:rPr lang="fa-IR" sz="2000" b="1" dirty="0">
                <a:solidFill>
                  <a:schemeClr val="tx1"/>
                </a:solidFill>
                <a:cs typeface="B Zar" panose="00000400000000000000" pitchFamily="2" charset="-78"/>
              </a:rPr>
              <a:t>3- انتخاب زیرسامانه شناسایی نیازمندان.</a:t>
            </a:r>
            <a:endParaRPr lang="en-US" sz="2400" b="1" dirty="0">
              <a:solidFill>
                <a:schemeClr val="tx1"/>
              </a:solidFill>
              <a:cs typeface="B Zar" panose="00000400000000000000" pitchFamily="2" charset="-78"/>
            </a:endParaRPr>
          </a:p>
        </p:txBody>
      </p:sp>
      <p:pic>
        <p:nvPicPr>
          <p:cNvPr id="5" name="Content Placeholder 4">
            <a:extLst>
              <a:ext uri="{FF2B5EF4-FFF2-40B4-BE49-F238E27FC236}">
                <a16:creationId xmlns:a16="http://schemas.microsoft.com/office/drawing/2014/main" id="{CB1EF29A-26CB-1C5C-9B53-C17E3DC70AC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5410" y="2699208"/>
            <a:ext cx="5415958" cy="3881437"/>
          </a:xfrm>
        </p:spPr>
      </p:pic>
    </p:spTree>
    <p:extLst>
      <p:ext uri="{BB962C8B-B14F-4D97-AF65-F5344CB8AC3E}">
        <p14:creationId xmlns:p14="http://schemas.microsoft.com/office/powerpoint/2010/main" val="4156894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58DE4-BE18-71B8-1468-F3E73A00420A}"/>
              </a:ext>
            </a:extLst>
          </p:cNvPr>
          <p:cNvSpPr>
            <a:spLocks noGrp="1"/>
          </p:cNvSpPr>
          <p:nvPr>
            <p:ph type="title"/>
          </p:nvPr>
        </p:nvSpPr>
        <p:spPr>
          <a:xfrm>
            <a:off x="6509119" y="352871"/>
            <a:ext cx="4844679" cy="1325563"/>
          </a:xfrm>
        </p:spPr>
        <p:txBody>
          <a:bodyPr numCol="1">
            <a:noAutofit/>
          </a:bodyPr>
          <a:lstStyle/>
          <a:p>
            <a:pPr algn="justLow" rtl="1"/>
            <a:r>
              <a:rPr lang="fa-IR" sz="2000" b="1" dirty="0">
                <a:solidFill>
                  <a:schemeClr val="tx1"/>
                </a:solidFill>
                <a:cs typeface="B Zar" panose="00000400000000000000" pitchFamily="2" charset="-78"/>
              </a:rPr>
              <a:t>4- در این صفحه نیازمند بایدکد ملی، شماره همراه متعلق به سرپرست وتصویر امنیتی را وارد نماید و دکمه درخواست یکبار مصرف را کلیک می کند.</a:t>
            </a:r>
            <a:endParaRPr lang="en-US" sz="2000" b="1" dirty="0">
              <a:solidFill>
                <a:schemeClr val="tx1"/>
              </a:solidFill>
              <a:cs typeface="B Zar" panose="00000400000000000000" pitchFamily="2" charset="-78"/>
            </a:endParaRPr>
          </a:p>
        </p:txBody>
      </p:sp>
      <p:pic>
        <p:nvPicPr>
          <p:cNvPr id="9" name="Content Placeholder 8">
            <a:extLst>
              <a:ext uri="{FF2B5EF4-FFF2-40B4-BE49-F238E27FC236}">
                <a16:creationId xmlns:a16="http://schemas.microsoft.com/office/drawing/2014/main" id="{FF0DBB6B-9506-82D0-9E69-0B53BF1ACD2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661308" y="1576493"/>
            <a:ext cx="4540300" cy="4858182"/>
          </a:xfrm>
        </p:spPr>
      </p:pic>
      <p:sp>
        <p:nvSpPr>
          <p:cNvPr id="13" name="TextBox 12">
            <a:extLst>
              <a:ext uri="{FF2B5EF4-FFF2-40B4-BE49-F238E27FC236}">
                <a16:creationId xmlns:a16="http://schemas.microsoft.com/office/drawing/2014/main" id="{A72E5EEE-BA08-054B-E95B-B9EA0733EE77}"/>
              </a:ext>
            </a:extLst>
          </p:cNvPr>
          <p:cNvSpPr txBox="1"/>
          <p:nvPr/>
        </p:nvSpPr>
        <p:spPr>
          <a:xfrm>
            <a:off x="752080" y="352871"/>
            <a:ext cx="4930802" cy="1015663"/>
          </a:xfrm>
          <a:prstGeom prst="rect">
            <a:avLst/>
          </a:prstGeom>
          <a:noFill/>
        </p:spPr>
        <p:txBody>
          <a:bodyPr wrap="square">
            <a:spAutoFit/>
          </a:bodyPr>
          <a:lstStyle/>
          <a:p>
            <a:pPr algn="justLow" rtl="1"/>
            <a:r>
              <a:rPr lang="fa-IR" sz="2000" b="1" dirty="0">
                <a:cs typeface="B Zar" panose="00000400000000000000" pitchFamily="2" charset="-78"/>
              </a:rPr>
              <a:t>5- پس از دریافت پیامک  رمز چهار رقمی </a:t>
            </a:r>
            <a:r>
              <a:rPr lang="fa-IR" b="1" dirty="0">
                <a:cs typeface="B Zar" panose="00000400000000000000" pitchFamily="2" charset="-78"/>
              </a:rPr>
              <a:t>احراز</a:t>
            </a:r>
            <a:r>
              <a:rPr lang="fa-IR" sz="2000" b="1" dirty="0">
                <a:cs typeface="B Zar" panose="00000400000000000000" pitchFamily="2" charset="-78"/>
              </a:rPr>
              <a:t> هویت و وارد کردن آن در کادر مربوطه، </a:t>
            </a:r>
            <a:r>
              <a:rPr lang="fa-IR" b="1" dirty="0">
                <a:cs typeface="B Zar" panose="00000400000000000000" pitchFamily="2" charset="-78"/>
              </a:rPr>
              <a:t>دکمه</a:t>
            </a:r>
            <a:r>
              <a:rPr lang="fa-IR" sz="2000" b="1" dirty="0">
                <a:cs typeface="B Zar" panose="00000400000000000000" pitchFamily="2" charset="-78"/>
              </a:rPr>
              <a:t> ورود یا ثبت نام را انتخاب می نماید.</a:t>
            </a:r>
            <a:endParaRPr lang="en-US" sz="2000" b="1" dirty="0"/>
          </a:p>
        </p:txBody>
      </p:sp>
      <p:pic>
        <p:nvPicPr>
          <p:cNvPr id="4" name="Picture 3">
            <a:extLst>
              <a:ext uri="{FF2B5EF4-FFF2-40B4-BE49-F238E27FC236}">
                <a16:creationId xmlns:a16="http://schemas.microsoft.com/office/drawing/2014/main" id="{9FCD174F-F03B-8613-3DCE-96FB4A22B4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69113" y="1576493"/>
            <a:ext cx="4231960" cy="4858183"/>
          </a:xfrm>
          <a:prstGeom prst="rect">
            <a:avLst/>
          </a:prstGeom>
        </p:spPr>
      </p:pic>
    </p:spTree>
    <p:extLst>
      <p:ext uri="{BB962C8B-B14F-4D97-AF65-F5344CB8AC3E}">
        <p14:creationId xmlns:p14="http://schemas.microsoft.com/office/powerpoint/2010/main" val="1370235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63DD0-412D-FD31-E26A-56C969A42E25}"/>
              </a:ext>
            </a:extLst>
          </p:cNvPr>
          <p:cNvSpPr>
            <a:spLocks noGrp="1"/>
          </p:cNvSpPr>
          <p:nvPr>
            <p:ph type="title"/>
          </p:nvPr>
        </p:nvSpPr>
        <p:spPr>
          <a:xfrm>
            <a:off x="677333" y="278524"/>
            <a:ext cx="8849211" cy="1320800"/>
          </a:xfrm>
        </p:spPr>
        <p:txBody>
          <a:bodyPr>
            <a:noAutofit/>
          </a:bodyPr>
          <a:lstStyle/>
          <a:p>
            <a:pPr algn="justLow" rtl="1"/>
            <a:r>
              <a:rPr lang="fa-IR" sz="2000" b="1" dirty="0">
                <a:solidFill>
                  <a:schemeClr val="tx1"/>
                </a:solidFill>
                <a:cs typeface="B Zar" panose="00000400000000000000" pitchFamily="2" charset="-78"/>
              </a:rPr>
              <a:t>6- پس از وارد شدن به صفحه توافقنامه، در این قسمت باید تاریخ تولد و کد ملی سرپرست را وارد نماید تا استعلام از ثبت احوال انجام شود. پس از استعلام ثبت احوال باید با علامت زدن گزینه «تائید توافقنامه» و انتخاب دکمه ثبت نام وارد فرم ثبت نام شود.</a:t>
            </a:r>
            <a:endParaRPr lang="en-US" sz="2000" b="1" dirty="0">
              <a:solidFill>
                <a:schemeClr val="tx1"/>
              </a:solidFill>
              <a:cs typeface="B Zar" panose="00000400000000000000" pitchFamily="2" charset="-78"/>
            </a:endParaRPr>
          </a:p>
        </p:txBody>
      </p:sp>
      <p:pic>
        <p:nvPicPr>
          <p:cNvPr id="11" name="Content Placeholder 10">
            <a:extLst>
              <a:ext uri="{FF2B5EF4-FFF2-40B4-BE49-F238E27FC236}">
                <a16:creationId xmlns:a16="http://schemas.microsoft.com/office/drawing/2014/main" id="{A40329A6-6416-229F-1CD8-F07701E046D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46649" y="1688224"/>
            <a:ext cx="8510578" cy="4601060"/>
          </a:xfrm>
        </p:spPr>
      </p:pic>
    </p:spTree>
    <p:extLst>
      <p:ext uri="{BB962C8B-B14F-4D97-AF65-F5344CB8AC3E}">
        <p14:creationId xmlns:p14="http://schemas.microsoft.com/office/powerpoint/2010/main" val="4054860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8EBB583-829D-FF3C-102C-A82416CEE9DC}"/>
              </a:ext>
            </a:extLst>
          </p:cNvPr>
          <p:cNvSpPr txBox="1"/>
          <p:nvPr/>
        </p:nvSpPr>
        <p:spPr>
          <a:xfrm>
            <a:off x="317500" y="642421"/>
            <a:ext cx="8483251" cy="4801314"/>
          </a:xfrm>
          <a:prstGeom prst="rect">
            <a:avLst/>
          </a:prstGeom>
          <a:noFill/>
        </p:spPr>
        <p:txBody>
          <a:bodyPr wrap="square">
            <a:spAutoFit/>
          </a:bodyPr>
          <a:lstStyle/>
          <a:p>
            <a:pPr algn="r" rtl="1"/>
            <a:r>
              <a:rPr lang="fa-IR" sz="2400" b="1" dirty="0">
                <a:cs typeface="B Zar" panose="00000400000000000000" pitchFamily="2" charset="-78"/>
              </a:rPr>
              <a:t>تکمیل </a:t>
            </a:r>
            <a:r>
              <a:rPr lang="fa-IR" sz="2400" b="1" u="sng" dirty="0">
                <a:cs typeface="B Zar" panose="00000400000000000000" pitchFamily="2" charset="-78"/>
              </a:rPr>
              <a:t>8</a:t>
            </a:r>
            <a:r>
              <a:rPr lang="fa-IR" sz="2400" b="1" dirty="0">
                <a:cs typeface="B Zar" panose="00000400000000000000" pitchFamily="2" charset="-78"/>
              </a:rPr>
              <a:t> گام در فرایند خوداظهاری: </a:t>
            </a:r>
          </a:p>
          <a:p>
            <a:pPr algn="r" rtl="1"/>
            <a:endParaRPr lang="fa-IR" dirty="0">
              <a:cs typeface="B Zar" panose="00000400000000000000" pitchFamily="2" charset="-78"/>
            </a:endParaRPr>
          </a:p>
          <a:p>
            <a:pPr marL="457200" indent="-457200" algn="r" rtl="1">
              <a:buFont typeface="+mj-lt"/>
              <a:buAutoNum type="arabicParenR"/>
            </a:pPr>
            <a:r>
              <a:rPr lang="fa-IR" sz="2400" dirty="0">
                <a:cs typeface="B Zar" panose="00000400000000000000" pitchFamily="2" charset="-78"/>
              </a:rPr>
              <a:t>سرپرست خانوار</a:t>
            </a:r>
          </a:p>
          <a:p>
            <a:pPr marL="457200" indent="-457200" algn="r" rtl="1">
              <a:buFont typeface="+mj-lt"/>
              <a:buAutoNum type="arabicParenR"/>
            </a:pPr>
            <a:r>
              <a:rPr lang="fa-IR" sz="2400" dirty="0">
                <a:cs typeface="B Zar" panose="00000400000000000000" pitchFamily="2" charset="-78"/>
              </a:rPr>
              <a:t>آدرس </a:t>
            </a:r>
          </a:p>
          <a:p>
            <a:pPr marL="457200" indent="-457200" algn="r" rtl="1">
              <a:buFont typeface="+mj-lt"/>
              <a:buAutoNum type="arabicParenR"/>
            </a:pPr>
            <a:r>
              <a:rPr lang="fa-IR" sz="2400" dirty="0">
                <a:cs typeface="B Zar" panose="00000400000000000000" pitchFamily="2" charset="-78"/>
              </a:rPr>
              <a:t>اعضای خانوار</a:t>
            </a:r>
          </a:p>
          <a:p>
            <a:pPr marL="457200" indent="-457200" algn="r" rtl="1">
              <a:buFont typeface="+mj-lt"/>
              <a:buAutoNum type="arabicParenR"/>
            </a:pPr>
            <a:r>
              <a:rPr lang="fa-IR" sz="2400" dirty="0">
                <a:cs typeface="B Zar" panose="00000400000000000000" pitchFamily="2" charset="-78"/>
              </a:rPr>
              <a:t>اطلاعات تکمیلی</a:t>
            </a:r>
          </a:p>
          <a:p>
            <a:pPr marL="457200" indent="-457200" algn="r" rtl="1">
              <a:buFont typeface="+mj-lt"/>
              <a:buAutoNum type="arabicParenR"/>
            </a:pPr>
            <a:r>
              <a:rPr lang="fa-IR" sz="2400" dirty="0">
                <a:cs typeface="B Zar" panose="00000400000000000000" pitchFamily="2" charset="-78"/>
              </a:rPr>
              <a:t>اطلاعات اقتصادی</a:t>
            </a:r>
          </a:p>
          <a:p>
            <a:pPr marL="457200" indent="-457200" algn="r" rtl="1">
              <a:buFont typeface="+mj-lt"/>
              <a:buAutoNum type="arabicParenR"/>
            </a:pPr>
            <a:r>
              <a:rPr lang="fa-IR" sz="2400" dirty="0">
                <a:cs typeface="B Zar" panose="00000400000000000000" pitchFamily="2" charset="-78"/>
              </a:rPr>
              <a:t>نیازمندی ها</a:t>
            </a:r>
          </a:p>
          <a:p>
            <a:pPr marL="457200" indent="-457200" algn="r" rtl="1">
              <a:buFont typeface="+mj-lt"/>
              <a:buAutoNum type="arabicParenR"/>
            </a:pPr>
            <a:r>
              <a:rPr lang="fa-IR" sz="2400" dirty="0">
                <a:cs typeface="B Zar" panose="00000400000000000000" pitchFamily="2" charset="-78"/>
              </a:rPr>
              <a:t>اسناد</a:t>
            </a:r>
          </a:p>
          <a:p>
            <a:pPr marL="457200" indent="-457200" algn="r" rtl="1">
              <a:buFont typeface="+mj-lt"/>
              <a:buAutoNum type="arabicParenR"/>
            </a:pPr>
            <a:r>
              <a:rPr lang="fa-IR" sz="2400" dirty="0">
                <a:cs typeface="B Zar" panose="00000400000000000000" pitchFamily="2" charset="-78"/>
              </a:rPr>
              <a:t>خیریه </a:t>
            </a:r>
          </a:p>
          <a:p>
            <a:pPr marL="457200" indent="-457200" algn="r" rtl="1">
              <a:buFont typeface="+mj-lt"/>
              <a:buAutoNum type="arabicParenR"/>
            </a:pPr>
            <a:endParaRPr lang="fa-IR" sz="2400" dirty="0">
              <a:cs typeface="B Zar" panose="00000400000000000000" pitchFamily="2" charset="-78"/>
            </a:endParaRPr>
          </a:p>
          <a:p>
            <a:pPr marL="457200" indent="-457200" algn="r" rtl="1">
              <a:buFont typeface="+mj-lt"/>
              <a:buAutoNum type="arabicParenR"/>
            </a:pPr>
            <a:endParaRPr lang="fa-IR" sz="2400" dirty="0">
              <a:cs typeface="B Zar" panose="00000400000000000000" pitchFamily="2" charset="-78"/>
            </a:endParaRPr>
          </a:p>
          <a:p>
            <a:pPr algn="r" rtl="1"/>
            <a:r>
              <a:rPr lang="fa-IR" sz="2400" dirty="0">
                <a:cs typeface="B Zar" panose="00000400000000000000" pitchFamily="2" charset="-78"/>
              </a:rPr>
              <a:t>*هر گام باید به ترتیب تکمیل گردد.</a:t>
            </a:r>
          </a:p>
        </p:txBody>
      </p:sp>
    </p:spTree>
    <p:extLst>
      <p:ext uri="{BB962C8B-B14F-4D97-AF65-F5344CB8AC3E}">
        <p14:creationId xmlns:p14="http://schemas.microsoft.com/office/powerpoint/2010/main" val="3682203306"/>
      </p:ext>
    </p:extLst>
  </p:cSld>
  <p:clrMapOvr>
    <a:masterClrMapping/>
  </p:clrMapOvr>
</p:sld>
</file>

<file path=ppt/theme/theme1.xml><?xml version="1.0" encoding="utf-8"?>
<a:theme xmlns:a="http://schemas.openxmlformats.org/drawingml/2006/main" name="Facet">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614</TotalTime>
  <Words>1792</Words>
  <Application>Microsoft Office PowerPoint</Application>
  <PresentationFormat>Widescreen</PresentationFormat>
  <Paragraphs>95</Paragraphs>
  <Slides>23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IranNastaliq</vt:lpstr>
      <vt:lpstr>Trebuchet MS</vt:lpstr>
      <vt:lpstr>Wingdings</vt:lpstr>
      <vt:lpstr>Wingdings 3</vt:lpstr>
      <vt:lpstr>Facet</vt:lpstr>
      <vt:lpstr>PowerPoint Presentation</vt:lpstr>
      <vt:lpstr>PowerPoint Presentation</vt:lpstr>
      <vt:lpstr>PowerPoint Presentation</vt:lpstr>
      <vt:lpstr>زیرسیستم شناسایی نیازمندان  مدیریت شناسایی نیازمندان مرکز پایش فقر و شناسایی نیازمندان مهر 1402</vt:lpstr>
      <vt:lpstr>PowerPoint Presentation</vt:lpstr>
      <vt:lpstr>1- مدارک مورد نیاز برای ثبت نام نیازمندان:  کارت ملی سرپرست و اعضای خانوار- کارت بانکی سرپرست- شماره همراه فعال سرپرست و اعضاء- مدارک مثبته مرتبط با نیازمندی های و اطلاعات تکمیلی واقتصادی سرپرست و اعضاء -کدپستی. 2- مراجعه به سامانه به آدرس esakha.ir . 3- انتخاب زیرسامانه شناسایی نیازمندان.</vt:lpstr>
      <vt:lpstr>4- در این صفحه نیازمند بایدکد ملی، شماره همراه متعلق به سرپرست وتصویر امنیتی را وارد نماید و دکمه درخواست یکبار مصرف را کلیک می کند.</vt:lpstr>
      <vt:lpstr>6- پس از وارد شدن به صفحه توافقنامه، در این قسمت باید تاریخ تولد و کد ملی سرپرست را وارد نماید تا استعلام از ثبت احوال انجام شود. پس از استعلام ثبت احوال باید با علامت زدن گزینه «تائید توافقنامه» و انتخاب دکمه ثبت نام وارد فرم ثبت نام شود.</vt:lpstr>
      <vt:lpstr>PowerPoint Presentation</vt:lpstr>
      <vt:lpstr>گام اول: فرم سرپرست خانوار  پس از وارد شدن به فرم ثبت نام، اطلاعات خواسته شده (وضعیت تأهل، تعداد اعضای خانوار، وضعیت سلامت، دین و مذهب، سیّدبودن و شماره کارت) را تکمیل می کند.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گام هفتم :اسناد در این گام طبق اطلاعات تکمیلی، اطلاعات اقتصادی و نیازمندی هایی که نیازمند انتخاب نموده باید اسناد مرتبط با آن را بارگذاری نماید. </vt:lpstr>
      <vt:lpstr>گام هشتم:خیریه در این فرم نیازمند باید با استفاده از دکمه «انتخاب خیریه»خیریه خود را انتخاب نماید.  *نکته: 1- نیازمند از لیست خیریه هایی که به ترتیب نزدیک موقعیت مکانیش به او نمایش داده می شود، می تواند خیریه را انتخاب نماید. 2- اگر نیازمند خیریه با نقش حمایتی انتخاب نماید دیگر نمی تواند خیریه دیگری انتخاب نماید . 3- اگر خیریه با نقش مشارکتی انتخاب نماید باید یک خیریه دیگر با نقش مددکاری انتخاب نماید و بلعکس (اگر خیریه با نقش مددکاری را انتخاب نماید ،باید خیریه ای با نقش مشارکتی نیز انتخاب نماید. 4-اگر نیازمند خیریه ای  با نقش مددکاری یا مشارکتی انتخاب نماید و برای بار دوم خیریه ای با نقش حمایتی انتخاب نماید ، خیریه قبلی حذف و خیریه ای که با نقش حمایتی انتخاب نموده، جایگزین می شود. </vt:lpstr>
      <vt:lpstr>خیریه ها با 3 نقش در لیست قابل مشاهده هستند. 1- خیریه با نقش مشارکتی: صرفاً کمک کننده نقدی و غیرنقدی هستند. 2- خیریه با نقش مددکاری: صرفاً صحت سنجی پرونده های نیازمندان را انجام می دهد.  3- خیریه با نقش حمایتی: کمک کننده نقدی و غیرنقدی خدمات گوناگون و صحت سنجی پرونده های نیازمندان.</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راهنمای آموزشی ثبت نام نیازمندان</dc:title>
  <dc:creator>فاطمه سیل سپور</dc:creator>
  <cp:lastModifiedBy>اعظم پناهي</cp:lastModifiedBy>
  <cp:revision>99</cp:revision>
  <dcterms:created xsi:type="dcterms:W3CDTF">2023-10-16T05:13:11Z</dcterms:created>
  <dcterms:modified xsi:type="dcterms:W3CDTF">2023-10-24T05:02:39Z</dcterms:modified>
</cp:coreProperties>
</file>